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332" r:id="rId7"/>
    <p:sldId id="334" r:id="rId8"/>
    <p:sldId id="261" r:id="rId9"/>
    <p:sldId id="263" r:id="rId10"/>
    <p:sldId id="264" r:id="rId11"/>
    <p:sldId id="265" r:id="rId12"/>
    <p:sldId id="324" r:id="rId13"/>
    <p:sldId id="325" r:id="rId14"/>
    <p:sldId id="326" r:id="rId15"/>
    <p:sldId id="328" r:id="rId16"/>
    <p:sldId id="276" r:id="rId17"/>
    <p:sldId id="277" r:id="rId18"/>
    <p:sldId id="278" r:id="rId19"/>
    <p:sldId id="286" r:id="rId20"/>
    <p:sldId id="329" r:id="rId21"/>
    <p:sldId id="287" r:id="rId22"/>
    <p:sldId id="330" r:id="rId23"/>
    <p:sldId id="289" r:id="rId24"/>
    <p:sldId id="290" r:id="rId25"/>
    <p:sldId id="295" r:id="rId26"/>
    <p:sldId id="296" r:id="rId27"/>
    <p:sldId id="303" r:id="rId28"/>
    <p:sldId id="321" r:id="rId29"/>
    <p:sldId id="322" r:id="rId30"/>
    <p:sldId id="323" r:id="rId31"/>
    <p:sldId id="304" r:id="rId32"/>
    <p:sldId id="32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2" autoAdjust="0"/>
    <p:restoredTop sz="94660"/>
  </p:normalViewPr>
  <p:slideViewPr>
    <p:cSldViewPr>
      <p:cViewPr>
        <p:scale>
          <a:sx n="150" d="100"/>
          <a:sy n="150" d="100"/>
        </p:scale>
        <p:origin x="-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720" cy="4572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57945-54D1-4FF5-B0D1-975FF8DE8767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81D19-6D71-42EA-A15E-561807914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33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B760606-0D12-4057-AB7A-B465E0735209}" type="slidenum">
              <a:rPr lang="en-US"/>
              <a:pPr/>
              <a:t>1</a:t>
            </a:fld>
            <a:endParaRPr lang="en-US"/>
          </a:p>
        </p:txBody>
      </p:sp>
      <p:sp>
        <p:nvSpPr>
          <p:cNvPr id="78851" name="Text Box 1"/>
          <p:cNvSpPr txBox="1">
            <a:spLocks noChangeArrowheads="1"/>
          </p:cNvSpPr>
          <p:nvPr/>
        </p:nvSpPr>
        <p:spPr bwMode="auto">
          <a:xfrm>
            <a:off x="1150442" y="684894"/>
            <a:ext cx="4558605" cy="34305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44" tIns="44972" rIns="89944" bIns="449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body"/>
          </p:nvPr>
        </p:nvSpPr>
        <p:spPr>
          <a:xfrm>
            <a:off x="686098" y="4343703"/>
            <a:ext cx="5487293" cy="4116916"/>
          </a:xfrm>
          <a:noFill/>
          <a:ln/>
        </p:spPr>
        <p:txBody>
          <a:bodyPr wrap="none" lIns="89944" tIns="44972" rIns="89944" bIns="44972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7413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endParaRPr lang="en-US" noProof="1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7413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endParaRPr lang="en-US" noProof="1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7413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endParaRPr lang="en-US" noProof="1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7413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endParaRPr lang="en-US" noProof="1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00314" tIns="49488" rIns="100314" bIns="49488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7413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endParaRPr lang="en-US" sz="700" noProof="1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7413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endParaRPr lang="en-US" noProof="1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7413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7413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7413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03263"/>
            <a:ext cx="4535487" cy="3402012"/>
          </a:xfrm>
          <a:solidFill>
            <a:srgbClr val="FFFFFF"/>
          </a:solidFill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0679"/>
            <a:ext cx="5027414" cy="411540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7413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7413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03263"/>
            <a:ext cx="4535487" cy="3402012"/>
          </a:xfrm>
          <a:solidFill>
            <a:srgbClr val="FFFFFF"/>
          </a:solidFill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0679"/>
            <a:ext cx="5027414" cy="411540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03263"/>
            <a:ext cx="4535487" cy="3402012"/>
          </a:xfrm>
          <a:solidFill>
            <a:srgbClr val="FFFFFF"/>
          </a:solidFill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0679"/>
            <a:ext cx="5027414" cy="411540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7413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endParaRPr lang="en-US" noProof="1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D687-62DB-4C83-A0DA-F5B14686F89C}" type="datetime1">
              <a:rPr lang="en-US" smtClean="0"/>
              <a:pPr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DBA-5774-4AC5-BD5B-B66714039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EC87-C46D-4BA3-B740-E2A87809EA30}" type="datetime1">
              <a:rPr lang="en-US" smtClean="0"/>
              <a:pPr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DBA-5774-4AC5-BD5B-B66714039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64E5-5EB9-4F8F-B58D-E9D18E4D032E}" type="datetime1">
              <a:rPr lang="en-US" smtClean="0"/>
              <a:pPr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DBA-5774-4AC5-BD5B-B66714039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1ABE-C9FA-476D-A54C-836FF6AE4438}" type="datetime1">
              <a:rPr lang="en-US" smtClean="0"/>
              <a:pPr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DBA-5774-4AC5-BD5B-B66714039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F4D7-0553-4C3C-A69B-086689874F2C}" type="datetime1">
              <a:rPr lang="en-US" smtClean="0"/>
              <a:pPr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DBA-5774-4AC5-BD5B-B66714039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3672D-8598-499B-A8F9-0E533C26B1A8}" type="datetime1">
              <a:rPr lang="en-US" smtClean="0"/>
              <a:pPr/>
              <a:t>3/3/14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DBA-5774-4AC5-BD5B-B66714039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1A5A-C2F9-42B4-8306-0410DDD5FC59}" type="datetime1">
              <a:rPr lang="en-US" smtClean="0"/>
              <a:pPr/>
              <a:t>3/3/14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DBA-5774-4AC5-BD5B-B66714039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8AFF-2730-4CB7-A582-EBC45BE8FB67}" type="datetime1">
              <a:rPr lang="en-US" smtClean="0"/>
              <a:pPr/>
              <a:t>3/3/14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DBA-5774-4AC5-BD5B-B66714039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57BC-AD9D-4F89-BDAB-2A9625F7E7B3}" type="datetime1">
              <a:rPr lang="en-US" smtClean="0"/>
              <a:pPr/>
              <a:t>3/3/14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14BE8DBA-5774-4AC5-BD5B-B667140390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C392-4F7F-42E8-B697-744671768644}" type="datetime1">
              <a:rPr lang="en-US" smtClean="0"/>
              <a:pPr/>
              <a:t>3/3/14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DBA-5774-4AC5-BD5B-B66714039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662C-6158-4A63-85C1-C41B1429451D}" type="datetime1">
              <a:rPr lang="en-US" smtClean="0"/>
              <a:pPr/>
              <a:t>3/3/14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DBA-5774-4AC5-BD5B-B66714039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C4A0C-0FDF-49D3-BF85-581227739D40}" type="datetime1">
              <a:rPr lang="en-US" smtClean="0"/>
              <a:pPr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E8DBA-5774-4AC5-BD5B-B66714039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19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7.png"/><Relationship Id="rId7" Type="http://schemas.openxmlformats.org/officeDocument/2006/relationships/oleObject" Target="../embeddings/oleObject2.bin"/><Relationship Id="rId8" Type="http://schemas.openxmlformats.org/officeDocument/2006/relationships/image" Target="../media/image1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gif"/><Relationship Id="rId5" Type="http://schemas.openxmlformats.org/officeDocument/2006/relationships/image" Target="../media/image32.emf"/><Relationship Id="rId6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://dreal.cs.cmu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tatic.com/hostedimg/8d6b8498739a756f_large" TargetMode="External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312152" y="4229665"/>
            <a:ext cx="6400800" cy="1757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Edmund M. Clarke</a:t>
            </a:r>
          </a:p>
          <a:p>
            <a:pPr algn="ctr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dirty="0">
                <a:solidFill>
                  <a:srgbClr val="000000"/>
                </a:solidFill>
              </a:rPr>
              <a:t>School of Computer Science</a:t>
            </a:r>
          </a:p>
          <a:p>
            <a:pPr algn="ctr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Carnegie Mellon </a:t>
            </a:r>
            <a:r>
              <a:rPr lang="en-US" sz="3200" dirty="0" smtClean="0">
                <a:solidFill>
                  <a:srgbClr val="000000"/>
                </a:solidFill>
              </a:rPr>
              <a:t>University    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6604000" y="3683565"/>
            <a:ext cx="2376488" cy="2303462"/>
          </a:xfrm>
          <a:prstGeom prst="foldedCorner">
            <a:avLst>
              <a:gd name="adj" fmla="val 9954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>
                <a:alpha val="50026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6270625"/>
            <a:ext cx="582613" cy="54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0" y="576222"/>
            <a:ext cx="91440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360" tIns="44280" rIns="90360" bIns="4428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Model 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Checking and 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the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Verification </a:t>
            </a:r>
            <a:r>
              <a:rPr lang="en-US" sz="4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of Computer 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Systems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7988" y="3868977"/>
            <a:ext cx="1993900" cy="1993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DBA-5774-4AC5-BD5B-B667140390F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7240" y="1371600"/>
            <a:ext cx="6675120" cy="2552700"/>
          </a:xfrm>
        </p:spPr>
        <p:txBody>
          <a:bodyPr wrap="square" lIns="90487" tIns="44450" rIns="90487" bIns="44450">
            <a:spAutoFit/>
          </a:bodyPr>
          <a:lstStyle/>
          <a:p>
            <a:pPr marL="0">
              <a:lnSpc>
                <a:spcPct val="125000"/>
              </a:lnSpc>
              <a:buNone/>
              <a:defRPr/>
            </a:pP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Curse of Dimensionality:</a:t>
            </a:r>
          </a:p>
          <a:p>
            <a:pPr marL="0" indent="0">
              <a:buNone/>
              <a:defRPr/>
            </a:pPr>
            <a:r>
              <a:rPr lang="en-US" sz="2200" dirty="0" smtClean="0"/>
              <a:t> The number of states in a system grows</a:t>
            </a:r>
            <a:br>
              <a:rPr lang="en-US" sz="2200" dirty="0" smtClean="0"/>
            </a:br>
            <a:r>
              <a:rPr lang="en-US" sz="2200" dirty="0" smtClean="0"/>
              <a:t> </a:t>
            </a:r>
            <a:r>
              <a:rPr lang="en-US" sz="2200" b="1" dirty="0" smtClean="0">
                <a:solidFill>
                  <a:srgbClr val="C00000"/>
                </a:solidFill>
              </a:rPr>
              <a:t>exponentially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</a:rPr>
              <a:t>with its dimensionality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 (i.e. number of variables or bits or processes).</a:t>
            </a:r>
            <a:br>
              <a:rPr lang="en-US" sz="2200" dirty="0" smtClean="0"/>
            </a:br>
            <a:r>
              <a:rPr lang="en-US" sz="2200" dirty="0" smtClean="0"/>
              <a:t> This makes the system harder to reason about.</a:t>
            </a:r>
          </a:p>
          <a:p>
            <a:pPr>
              <a:buFont typeface="Wingdings" pitchFamily="2" charset="2"/>
              <a:buNone/>
              <a:defRPr/>
            </a:pPr>
            <a:endParaRPr lang="en-US" sz="2200" dirty="0" smtClean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08580" name="Picture 4" descr="j01992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971800"/>
            <a:ext cx="261620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8581" name="Text Box 5"/>
          <p:cNvSpPr txBox="1">
            <a:spLocks noChangeArrowheads="1"/>
          </p:cNvSpPr>
          <p:nvPr/>
        </p:nvSpPr>
        <p:spPr bwMode="auto">
          <a:xfrm>
            <a:off x="685800" y="5349240"/>
            <a:ext cx="79095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457200" algn="just"/>
            <a:r>
              <a:rPr lang="en-US" sz="2000" b="1" dirty="0">
                <a:solidFill>
                  <a:srgbClr val="333333"/>
                </a:solidFill>
              </a:rPr>
              <a:t>Unavoidable in </a:t>
            </a:r>
            <a:r>
              <a:rPr lang="en-US" sz="2000" b="1" dirty="0">
                <a:solidFill>
                  <a:srgbClr val="C00000"/>
                </a:solidFill>
              </a:rPr>
              <a:t>worst</a:t>
            </a:r>
            <a:r>
              <a:rPr lang="en-US" sz="2000" b="1" dirty="0">
                <a:solidFill>
                  <a:srgbClr val="333333"/>
                </a:solidFill>
              </a:rPr>
              <a:t> case, but steady progress over the </a:t>
            </a:r>
            <a:endParaRPr lang="en-US" sz="2000" b="1" dirty="0" smtClean="0">
              <a:solidFill>
                <a:srgbClr val="333333"/>
              </a:solidFill>
            </a:endParaRPr>
          </a:p>
          <a:p>
            <a:pPr indent="-457200" algn="just"/>
            <a:r>
              <a:rPr lang="en-US" sz="2000" b="1" dirty="0" smtClean="0">
                <a:solidFill>
                  <a:srgbClr val="333333"/>
                </a:solidFill>
              </a:rPr>
              <a:t>past 30 years </a:t>
            </a:r>
            <a:r>
              <a:rPr lang="en-US" sz="2000" b="1" dirty="0">
                <a:solidFill>
                  <a:srgbClr val="333333"/>
                </a:solidFill>
              </a:rPr>
              <a:t>using clever algorithms, data structures, </a:t>
            </a:r>
            <a:r>
              <a:rPr lang="en-US" sz="2000" b="1" dirty="0" smtClean="0">
                <a:solidFill>
                  <a:srgbClr val="333333"/>
                </a:solidFill>
              </a:rPr>
              <a:t>and engineering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42963" y="57150"/>
            <a:ext cx="7466012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487" tIns="44450" rIns="90487" bIns="44450" anchor="ctr"/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4400" kern="0" dirty="0">
                <a:latin typeface="+mj-lt"/>
                <a:ea typeface="+mj-ea"/>
                <a:cs typeface="+mj-cs"/>
              </a:rPr>
              <a:t>Main Disadvantage (Cont.)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858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DBA-5774-4AC5-BD5B-B667140390F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48640" y="1600200"/>
            <a:ext cx="804672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2200" dirty="0" smtClean="0"/>
              <a:t>Determines Patterns on Infinite Traces </a:t>
            </a:r>
          </a:p>
          <a:p>
            <a:pPr>
              <a:buFont typeface="Wingdings" pitchFamily="2" charset="2"/>
              <a:buNone/>
              <a:defRPr/>
            </a:pPr>
            <a:endParaRPr lang="en-US" sz="2200" dirty="0" smtClean="0"/>
          </a:p>
          <a:p>
            <a:pPr>
              <a:buFont typeface="Wingdings" pitchFamily="2" charset="2"/>
              <a:buNone/>
              <a:defRPr/>
            </a:pPr>
            <a:endParaRPr lang="en-US" sz="22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200" dirty="0" smtClean="0"/>
              <a:t>Atomic Propositions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200" dirty="0" smtClean="0"/>
              <a:t>Boolean Operations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200" dirty="0" smtClean="0"/>
              <a:t>Temporal operators</a:t>
            </a:r>
            <a:br>
              <a:rPr lang="en-US" sz="2200" dirty="0" smtClean="0"/>
            </a:br>
            <a:endParaRPr lang="en-US" sz="22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200" b="1" dirty="0" smtClean="0">
                <a:solidFill>
                  <a:srgbClr val="FF0000"/>
                </a:solidFill>
              </a:rPr>
              <a:t>a</a:t>
            </a:r>
            <a:r>
              <a:rPr lang="en-US" sz="2800" b="1" dirty="0" smtClean="0"/>
              <a:t>  		</a:t>
            </a:r>
            <a:r>
              <a:rPr lang="en-US" sz="2200" b="1" dirty="0" smtClean="0"/>
              <a:t>“a is true now”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>
                <a:solidFill>
                  <a:srgbClr val="FF0000"/>
                </a:solidFill>
              </a:rPr>
              <a:t>X a</a:t>
            </a:r>
            <a:r>
              <a:rPr lang="en-US" sz="2200" dirty="0" smtClean="0"/>
              <a:t>  </a:t>
            </a:r>
            <a:r>
              <a:rPr lang="en-US" sz="2200" dirty="0"/>
              <a:t>	</a:t>
            </a:r>
            <a:r>
              <a:rPr lang="en-US" sz="2200" dirty="0" smtClean="0"/>
              <a:t>	“a is true in the </a:t>
            </a:r>
            <a:r>
              <a:rPr lang="en-US" sz="2200" dirty="0" err="1" smtClean="0"/>
              <a:t>neXt</a:t>
            </a:r>
            <a:r>
              <a:rPr lang="en-US" sz="2200" dirty="0" smtClean="0"/>
              <a:t> state”</a:t>
            </a:r>
            <a:br>
              <a:rPr lang="en-US" sz="2200" dirty="0" smtClean="0"/>
            </a:br>
            <a:r>
              <a:rPr lang="en-US" sz="2200" dirty="0" smtClean="0">
                <a:solidFill>
                  <a:srgbClr val="FF0000"/>
                </a:solidFill>
              </a:rPr>
              <a:t>F a</a:t>
            </a:r>
            <a:r>
              <a:rPr lang="en-US" sz="2200" dirty="0" smtClean="0"/>
              <a:t>    	“a will be true in the </a:t>
            </a:r>
            <a:r>
              <a:rPr lang="en-US" sz="2200" dirty="0" smtClean="0">
                <a:solidFill>
                  <a:srgbClr val="FF3300"/>
                </a:solidFill>
              </a:rPr>
              <a:t>F</a:t>
            </a:r>
            <a:r>
              <a:rPr lang="en-US" sz="2200" dirty="0" smtClean="0"/>
              <a:t>uture”</a:t>
            </a:r>
            <a:br>
              <a:rPr lang="en-US" sz="2200" dirty="0" smtClean="0"/>
            </a:br>
            <a:r>
              <a:rPr lang="en-US" sz="2200" dirty="0" smtClean="0">
                <a:solidFill>
                  <a:srgbClr val="FF0000"/>
                </a:solidFill>
              </a:rPr>
              <a:t>G a</a:t>
            </a:r>
            <a:r>
              <a:rPr lang="en-US" sz="2200" dirty="0" smtClean="0"/>
              <a:t>    	“a will be </a:t>
            </a:r>
            <a:r>
              <a:rPr lang="en-US" sz="2200" dirty="0" smtClean="0">
                <a:solidFill>
                  <a:srgbClr val="FF3300"/>
                </a:solidFill>
              </a:rPr>
              <a:t>G</a:t>
            </a:r>
            <a:r>
              <a:rPr lang="en-US" sz="2200" dirty="0" smtClean="0"/>
              <a:t>lobally true in the future”</a:t>
            </a:r>
            <a:br>
              <a:rPr lang="en-US" sz="2200" dirty="0" smtClean="0"/>
            </a:br>
            <a:r>
              <a:rPr lang="en-US" sz="2200" dirty="0" smtClean="0">
                <a:solidFill>
                  <a:srgbClr val="FF0000"/>
                </a:solidFill>
              </a:rPr>
              <a:t>a U b</a:t>
            </a:r>
            <a:r>
              <a:rPr lang="en-US" sz="2200" dirty="0" smtClean="0"/>
              <a:t>    	“a will hold true </a:t>
            </a:r>
            <a:r>
              <a:rPr lang="en-US" sz="2200" dirty="0" smtClean="0">
                <a:solidFill>
                  <a:srgbClr val="FF0000"/>
                </a:solidFill>
              </a:rPr>
              <a:t>U</a:t>
            </a:r>
            <a:r>
              <a:rPr lang="en-US" sz="2200" dirty="0" smtClean="0"/>
              <a:t>ntil b becomes true”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94360" y="274638"/>
            <a:ext cx="7635240" cy="1143000"/>
          </a:xfrm>
        </p:spPr>
        <p:txBody>
          <a:bodyPr/>
          <a:lstStyle/>
          <a:p>
            <a:r>
              <a:rPr lang="en-US" dirty="0" smtClean="0"/>
              <a:t>LTL - Linear Time Logic (</a:t>
            </a:r>
            <a:r>
              <a:rPr lang="en-US" dirty="0" err="1" smtClean="0"/>
              <a:t>Pn</a:t>
            </a:r>
            <a:r>
              <a:rPr lang="en-US" dirty="0" smtClean="0"/>
              <a:t> 77)</a:t>
            </a:r>
          </a:p>
        </p:txBody>
      </p:sp>
      <p:sp>
        <p:nvSpPr>
          <p:cNvPr id="25604" name="Oval 5"/>
          <p:cNvSpPr>
            <a:spLocks noChangeArrowheads="1"/>
          </p:cNvSpPr>
          <p:nvPr/>
        </p:nvSpPr>
        <p:spPr bwMode="auto">
          <a:xfrm>
            <a:off x="4686300" y="2438400"/>
            <a:ext cx="685800" cy="609600"/>
          </a:xfrm>
          <a:prstGeom prst="ellipse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3300"/>
              </a:solidFill>
            </a:endParaRPr>
          </a:p>
        </p:txBody>
      </p:sp>
      <p:sp>
        <p:nvSpPr>
          <p:cNvPr id="25605" name="Oval 6"/>
          <p:cNvSpPr>
            <a:spLocks noChangeArrowheads="1"/>
          </p:cNvSpPr>
          <p:nvPr/>
        </p:nvSpPr>
        <p:spPr bwMode="auto">
          <a:xfrm>
            <a:off x="5715000" y="2438400"/>
            <a:ext cx="685800" cy="609600"/>
          </a:xfrm>
          <a:prstGeom prst="ellipse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3300"/>
              </a:solidFill>
            </a:endParaRPr>
          </a:p>
        </p:txBody>
      </p:sp>
      <p:sp>
        <p:nvSpPr>
          <p:cNvPr id="25606" name="Oval 7"/>
          <p:cNvSpPr>
            <a:spLocks noChangeArrowheads="1"/>
          </p:cNvSpPr>
          <p:nvPr/>
        </p:nvSpPr>
        <p:spPr bwMode="auto">
          <a:xfrm>
            <a:off x="6743700" y="2438400"/>
            <a:ext cx="685800" cy="609600"/>
          </a:xfrm>
          <a:prstGeom prst="ellipse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3300"/>
              </a:solidFill>
            </a:endParaRPr>
          </a:p>
        </p:txBody>
      </p:sp>
      <p:sp>
        <p:nvSpPr>
          <p:cNvPr id="25607" name="Oval 8"/>
          <p:cNvSpPr>
            <a:spLocks noChangeArrowheads="1"/>
          </p:cNvSpPr>
          <p:nvPr/>
        </p:nvSpPr>
        <p:spPr bwMode="auto">
          <a:xfrm>
            <a:off x="7772400" y="2438400"/>
            <a:ext cx="685800" cy="609600"/>
          </a:xfrm>
          <a:prstGeom prst="ellipse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3300"/>
              </a:solidFill>
            </a:endParaRPr>
          </a:p>
        </p:txBody>
      </p:sp>
      <p:cxnSp>
        <p:nvCxnSpPr>
          <p:cNvPr id="25608" name="AutoShape 9"/>
          <p:cNvCxnSpPr>
            <a:cxnSpLocks noChangeShapeType="1"/>
            <a:endCxn id="25604" idx="2"/>
          </p:cNvCxnSpPr>
          <p:nvPr/>
        </p:nvCxnSpPr>
        <p:spPr bwMode="auto">
          <a:xfrm>
            <a:off x="4343400" y="2743200"/>
            <a:ext cx="342900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</p:spPr>
      </p:cxnSp>
      <p:cxnSp>
        <p:nvCxnSpPr>
          <p:cNvPr id="25609" name="AutoShape 10"/>
          <p:cNvCxnSpPr>
            <a:cxnSpLocks noChangeShapeType="1"/>
            <a:stCxn id="25604" idx="6"/>
            <a:endCxn id="25605" idx="2"/>
          </p:cNvCxnSpPr>
          <p:nvPr/>
        </p:nvCxnSpPr>
        <p:spPr bwMode="auto">
          <a:xfrm>
            <a:off x="5372100" y="2743200"/>
            <a:ext cx="342900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</p:spPr>
      </p:cxnSp>
      <p:cxnSp>
        <p:nvCxnSpPr>
          <p:cNvPr id="25610" name="AutoShape 11"/>
          <p:cNvCxnSpPr>
            <a:cxnSpLocks noChangeShapeType="1"/>
            <a:stCxn id="25605" idx="6"/>
            <a:endCxn id="25606" idx="2"/>
          </p:cNvCxnSpPr>
          <p:nvPr/>
        </p:nvCxnSpPr>
        <p:spPr bwMode="auto">
          <a:xfrm>
            <a:off x="6400800" y="2743200"/>
            <a:ext cx="342900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</p:spPr>
      </p:cxnSp>
      <p:cxnSp>
        <p:nvCxnSpPr>
          <p:cNvPr id="25611" name="AutoShape 12"/>
          <p:cNvCxnSpPr>
            <a:cxnSpLocks noChangeShapeType="1"/>
            <a:stCxn id="25606" idx="6"/>
            <a:endCxn id="25607" idx="2"/>
          </p:cNvCxnSpPr>
          <p:nvPr/>
        </p:nvCxnSpPr>
        <p:spPr bwMode="auto">
          <a:xfrm>
            <a:off x="7429500" y="2743200"/>
            <a:ext cx="342900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</p:spPr>
      </p:cxnSp>
      <p:cxnSp>
        <p:nvCxnSpPr>
          <p:cNvPr id="25612" name="AutoShape 13"/>
          <p:cNvCxnSpPr>
            <a:cxnSpLocks noChangeShapeType="1"/>
            <a:stCxn id="25607" idx="6"/>
          </p:cNvCxnSpPr>
          <p:nvPr/>
        </p:nvCxnSpPr>
        <p:spPr bwMode="auto">
          <a:xfrm>
            <a:off x="8458200" y="2743200"/>
            <a:ext cx="381000" cy="1588"/>
          </a:xfrm>
          <a:prstGeom prst="straightConnector1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</p:spPr>
      </p:cxnSp>
      <p:sp>
        <p:nvSpPr>
          <p:cNvPr id="25613" name="Oval 5"/>
          <p:cNvSpPr>
            <a:spLocks noChangeArrowheads="1"/>
          </p:cNvSpPr>
          <p:nvPr/>
        </p:nvSpPr>
        <p:spPr bwMode="auto">
          <a:xfrm>
            <a:off x="3657600" y="2438400"/>
            <a:ext cx="685800" cy="609600"/>
          </a:xfrm>
          <a:prstGeom prst="ellipse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dirty="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25614" name="Right Arrow 15"/>
          <p:cNvSpPr>
            <a:spLocks noChangeArrowheads="1"/>
          </p:cNvSpPr>
          <p:nvPr/>
        </p:nvSpPr>
        <p:spPr bwMode="auto">
          <a:xfrm>
            <a:off x="304800" y="4343400"/>
            <a:ext cx="457200" cy="1219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DBA-5774-4AC5-BD5B-B667140390F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48640" y="1600200"/>
            <a:ext cx="804672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2200" dirty="0" smtClean="0"/>
              <a:t>Determines Patterns on Infinite Traces </a:t>
            </a:r>
          </a:p>
          <a:p>
            <a:pPr>
              <a:buFont typeface="Wingdings" pitchFamily="2" charset="2"/>
              <a:buNone/>
              <a:defRPr/>
            </a:pPr>
            <a:endParaRPr lang="en-US" sz="2200" dirty="0" smtClean="0"/>
          </a:p>
          <a:p>
            <a:pPr>
              <a:buFont typeface="Wingdings" pitchFamily="2" charset="2"/>
              <a:buNone/>
              <a:defRPr/>
            </a:pPr>
            <a:endParaRPr lang="en-US" sz="22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200" dirty="0" smtClean="0"/>
              <a:t>Atomic Propositions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200" dirty="0" smtClean="0"/>
              <a:t>Boolean Operations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200" dirty="0" smtClean="0"/>
              <a:t>Temporal operators</a:t>
            </a:r>
            <a:br>
              <a:rPr lang="en-US" sz="2200" dirty="0" smtClean="0"/>
            </a:br>
            <a:endParaRPr lang="en-US" sz="22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2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  		</a:t>
            </a:r>
            <a:r>
              <a:rPr lang="en-US" sz="2200" dirty="0" smtClean="0"/>
              <a:t>“a is true now”</a:t>
            </a:r>
            <a:br>
              <a:rPr lang="en-US" sz="2200" dirty="0" smtClean="0"/>
            </a:br>
            <a:r>
              <a:rPr lang="en-US" sz="2200" b="1" dirty="0" smtClean="0">
                <a:solidFill>
                  <a:srgbClr val="FF0000"/>
                </a:solidFill>
              </a:rPr>
              <a:t>X a</a:t>
            </a:r>
            <a:r>
              <a:rPr lang="en-US" sz="2200" b="1" dirty="0" smtClean="0"/>
              <a:t>  </a:t>
            </a:r>
            <a:r>
              <a:rPr lang="en-US" sz="2200" b="1" dirty="0"/>
              <a:t>	</a:t>
            </a:r>
            <a:r>
              <a:rPr lang="en-US" sz="2200" b="1" dirty="0" smtClean="0"/>
              <a:t>	“a is true in the </a:t>
            </a:r>
            <a:r>
              <a:rPr lang="en-US" sz="2200" b="1" dirty="0" err="1" smtClean="0"/>
              <a:t>neXt</a:t>
            </a:r>
            <a:r>
              <a:rPr lang="en-US" sz="2200" b="1" dirty="0" smtClean="0"/>
              <a:t> state”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>
                <a:solidFill>
                  <a:srgbClr val="FF0000"/>
                </a:solidFill>
              </a:rPr>
              <a:t>F a</a:t>
            </a:r>
            <a:r>
              <a:rPr lang="en-US" sz="2200" dirty="0" smtClean="0"/>
              <a:t>    	“a will be true in the </a:t>
            </a:r>
            <a:r>
              <a:rPr lang="en-US" sz="2200" dirty="0" smtClean="0">
                <a:solidFill>
                  <a:srgbClr val="FF3300"/>
                </a:solidFill>
              </a:rPr>
              <a:t>F</a:t>
            </a:r>
            <a:r>
              <a:rPr lang="en-US" sz="2200" dirty="0" smtClean="0"/>
              <a:t>uture”</a:t>
            </a:r>
            <a:br>
              <a:rPr lang="en-US" sz="2200" dirty="0" smtClean="0"/>
            </a:br>
            <a:r>
              <a:rPr lang="en-US" sz="2200" dirty="0" smtClean="0">
                <a:solidFill>
                  <a:srgbClr val="FF0000"/>
                </a:solidFill>
              </a:rPr>
              <a:t>G a</a:t>
            </a:r>
            <a:r>
              <a:rPr lang="en-US" sz="2200" dirty="0" smtClean="0"/>
              <a:t>    	“a will be </a:t>
            </a:r>
            <a:r>
              <a:rPr lang="en-US" sz="2200" dirty="0" smtClean="0">
                <a:solidFill>
                  <a:srgbClr val="FF3300"/>
                </a:solidFill>
              </a:rPr>
              <a:t>G</a:t>
            </a:r>
            <a:r>
              <a:rPr lang="en-US" sz="2200" dirty="0" smtClean="0"/>
              <a:t>lobally true in the future”</a:t>
            </a:r>
            <a:br>
              <a:rPr lang="en-US" sz="2200" dirty="0" smtClean="0"/>
            </a:br>
            <a:r>
              <a:rPr lang="en-US" sz="2200" dirty="0" smtClean="0">
                <a:solidFill>
                  <a:srgbClr val="FF0000"/>
                </a:solidFill>
              </a:rPr>
              <a:t>a U b</a:t>
            </a:r>
            <a:r>
              <a:rPr lang="en-US" sz="2200" dirty="0" smtClean="0"/>
              <a:t>    	“a will hold true </a:t>
            </a:r>
            <a:r>
              <a:rPr lang="en-US" sz="2200" dirty="0" smtClean="0">
                <a:solidFill>
                  <a:srgbClr val="FF0000"/>
                </a:solidFill>
              </a:rPr>
              <a:t>U</a:t>
            </a:r>
            <a:r>
              <a:rPr lang="en-US" sz="2200" dirty="0" smtClean="0"/>
              <a:t>ntil b becomes true”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94360" y="274638"/>
            <a:ext cx="7635240" cy="1143000"/>
          </a:xfrm>
        </p:spPr>
        <p:txBody>
          <a:bodyPr/>
          <a:lstStyle/>
          <a:p>
            <a:r>
              <a:rPr lang="en-US" dirty="0" smtClean="0"/>
              <a:t>LTL - Linear Time Logic (</a:t>
            </a:r>
            <a:r>
              <a:rPr lang="en-US" dirty="0" err="1" smtClean="0"/>
              <a:t>Pn</a:t>
            </a:r>
            <a:r>
              <a:rPr lang="en-US" dirty="0" smtClean="0"/>
              <a:t> 77)</a:t>
            </a:r>
          </a:p>
        </p:txBody>
      </p:sp>
      <p:sp>
        <p:nvSpPr>
          <p:cNvPr id="25605" name="Oval 6"/>
          <p:cNvSpPr>
            <a:spLocks noChangeArrowheads="1"/>
          </p:cNvSpPr>
          <p:nvPr/>
        </p:nvSpPr>
        <p:spPr bwMode="auto">
          <a:xfrm>
            <a:off x="5715000" y="2438400"/>
            <a:ext cx="685800" cy="609600"/>
          </a:xfrm>
          <a:prstGeom prst="ellipse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3300"/>
              </a:solidFill>
            </a:endParaRPr>
          </a:p>
        </p:txBody>
      </p:sp>
      <p:sp>
        <p:nvSpPr>
          <p:cNvPr id="25606" name="Oval 7"/>
          <p:cNvSpPr>
            <a:spLocks noChangeArrowheads="1"/>
          </p:cNvSpPr>
          <p:nvPr/>
        </p:nvSpPr>
        <p:spPr bwMode="auto">
          <a:xfrm>
            <a:off x="6743700" y="2438400"/>
            <a:ext cx="685800" cy="609600"/>
          </a:xfrm>
          <a:prstGeom prst="ellipse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3300"/>
              </a:solidFill>
            </a:endParaRPr>
          </a:p>
        </p:txBody>
      </p:sp>
      <p:sp>
        <p:nvSpPr>
          <p:cNvPr id="25607" name="Oval 8"/>
          <p:cNvSpPr>
            <a:spLocks noChangeArrowheads="1"/>
          </p:cNvSpPr>
          <p:nvPr/>
        </p:nvSpPr>
        <p:spPr bwMode="auto">
          <a:xfrm>
            <a:off x="7772400" y="2438400"/>
            <a:ext cx="685800" cy="609600"/>
          </a:xfrm>
          <a:prstGeom prst="ellipse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3300"/>
              </a:solidFill>
            </a:endParaRPr>
          </a:p>
        </p:txBody>
      </p:sp>
      <p:cxnSp>
        <p:nvCxnSpPr>
          <p:cNvPr id="25608" name="AutoShape 9"/>
          <p:cNvCxnSpPr>
            <a:cxnSpLocks noChangeShapeType="1"/>
          </p:cNvCxnSpPr>
          <p:nvPr/>
        </p:nvCxnSpPr>
        <p:spPr bwMode="auto">
          <a:xfrm>
            <a:off x="4343400" y="2743200"/>
            <a:ext cx="342900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</p:spPr>
      </p:cxnSp>
      <p:cxnSp>
        <p:nvCxnSpPr>
          <p:cNvPr id="25609" name="AutoShape 10"/>
          <p:cNvCxnSpPr>
            <a:cxnSpLocks noChangeShapeType="1"/>
            <a:endCxn id="25605" idx="2"/>
          </p:cNvCxnSpPr>
          <p:nvPr/>
        </p:nvCxnSpPr>
        <p:spPr bwMode="auto">
          <a:xfrm>
            <a:off x="5372100" y="2743200"/>
            <a:ext cx="342900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</p:spPr>
      </p:cxnSp>
      <p:cxnSp>
        <p:nvCxnSpPr>
          <p:cNvPr id="25610" name="AutoShape 11"/>
          <p:cNvCxnSpPr>
            <a:cxnSpLocks noChangeShapeType="1"/>
            <a:stCxn id="25605" idx="6"/>
            <a:endCxn id="25606" idx="2"/>
          </p:cNvCxnSpPr>
          <p:nvPr/>
        </p:nvCxnSpPr>
        <p:spPr bwMode="auto">
          <a:xfrm>
            <a:off x="6400800" y="2743200"/>
            <a:ext cx="342900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</p:spPr>
      </p:cxnSp>
      <p:cxnSp>
        <p:nvCxnSpPr>
          <p:cNvPr id="25611" name="AutoShape 12"/>
          <p:cNvCxnSpPr>
            <a:cxnSpLocks noChangeShapeType="1"/>
            <a:stCxn id="25606" idx="6"/>
            <a:endCxn id="25607" idx="2"/>
          </p:cNvCxnSpPr>
          <p:nvPr/>
        </p:nvCxnSpPr>
        <p:spPr bwMode="auto">
          <a:xfrm>
            <a:off x="7429500" y="2743200"/>
            <a:ext cx="342900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</p:spPr>
      </p:cxnSp>
      <p:cxnSp>
        <p:nvCxnSpPr>
          <p:cNvPr id="25612" name="AutoShape 13"/>
          <p:cNvCxnSpPr>
            <a:cxnSpLocks noChangeShapeType="1"/>
            <a:stCxn id="25607" idx="6"/>
          </p:cNvCxnSpPr>
          <p:nvPr/>
        </p:nvCxnSpPr>
        <p:spPr bwMode="auto">
          <a:xfrm>
            <a:off x="8458200" y="2743200"/>
            <a:ext cx="381000" cy="1588"/>
          </a:xfrm>
          <a:prstGeom prst="straightConnector1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</p:spPr>
      </p:cxnSp>
      <p:sp>
        <p:nvSpPr>
          <p:cNvPr id="25613" name="Oval 5"/>
          <p:cNvSpPr>
            <a:spLocks noChangeArrowheads="1"/>
          </p:cNvSpPr>
          <p:nvPr/>
        </p:nvSpPr>
        <p:spPr bwMode="auto">
          <a:xfrm>
            <a:off x="3657600" y="2438400"/>
            <a:ext cx="685800" cy="609600"/>
          </a:xfrm>
          <a:prstGeom prst="ellipse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200" dirty="0">
              <a:solidFill>
                <a:srgbClr val="FF3300"/>
              </a:solidFill>
            </a:endParaRPr>
          </a:p>
        </p:txBody>
      </p:sp>
      <p:sp>
        <p:nvSpPr>
          <p:cNvPr id="25614" name="Right Arrow 15"/>
          <p:cNvSpPr>
            <a:spLocks noChangeArrowheads="1"/>
          </p:cNvSpPr>
          <p:nvPr/>
        </p:nvSpPr>
        <p:spPr bwMode="auto">
          <a:xfrm>
            <a:off x="304800" y="4648200"/>
            <a:ext cx="457200" cy="1219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4648200" y="2438400"/>
            <a:ext cx="685800" cy="609600"/>
          </a:xfrm>
          <a:prstGeom prst="ellipse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dirty="0">
                <a:solidFill>
                  <a:srgbClr val="FF3300"/>
                </a:solidFill>
              </a:rPr>
              <a:t>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DBA-5774-4AC5-BD5B-B667140390F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48640" y="1600200"/>
            <a:ext cx="804672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2200" dirty="0" smtClean="0"/>
              <a:t>Determines Patterns on Infinite Traces </a:t>
            </a:r>
          </a:p>
          <a:p>
            <a:pPr>
              <a:buFont typeface="Wingdings" pitchFamily="2" charset="2"/>
              <a:buNone/>
              <a:defRPr/>
            </a:pPr>
            <a:endParaRPr lang="en-US" sz="2200" dirty="0" smtClean="0"/>
          </a:p>
          <a:p>
            <a:pPr>
              <a:buFont typeface="Wingdings" pitchFamily="2" charset="2"/>
              <a:buNone/>
              <a:defRPr/>
            </a:pPr>
            <a:endParaRPr lang="en-US" sz="22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200" dirty="0" smtClean="0"/>
              <a:t>Atomic Propositions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200" dirty="0" smtClean="0"/>
              <a:t>Boolean Operations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200" dirty="0" smtClean="0"/>
              <a:t>Temporal operators</a:t>
            </a:r>
            <a:br>
              <a:rPr lang="en-US" sz="2200" dirty="0" smtClean="0"/>
            </a:br>
            <a:endParaRPr lang="en-US" sz="22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2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  		</a:t>
            </a:r>
            <a:r>
              <a:rPr lang="en-US" sz="2200" dirty="0" smtClean="0"/>
              <a:t>“a is true now”</a:t>
            </a:r>
            <a:br>
              <a:rPr lang="en-US" sz="2200" dirty="0" smtClean="0"/>
            </a:br>
            <a:r>
              <a:rPr lang="en-US" sz="2200" dirty="0" smtClean="0">
                <a:solidFill>
                  <a:srgbClr val="FF0000"/>
                </a:solidFill>
              </a:rPr>
              <a:t>X a</a:t>
            </a:r>
            <a:r>
              <a:rPr lang="en-US" sz="2200" dirty="0" smtClean="0"/>
              <a:t>  </a:t>
            </a:r>
            <a:r>
              <a:rPr lang="en-US" sz="2200" dirty="0"/>
              <a:t>	</a:t>
            </a:r>
            <a:r>
              <a:rPr lang="en-US" sz="2200" dirty="0" smtClean="0"/>
              <a:t>	“a is true in the </a:t>
            </a:r>
            <a:r>
              <a:rPr lang="en-US" sz="2200" dirty="0" err="1" smtClean="0"/>
              <a:t>neXt</a:t>
            </a:r>
            <a:r>
              <a:rPr lang="en-US" sz="2200" dirty="0" smtClean="0"/>
              <a:t> state”</a:t>
            </a:r>
            <a:br>
              <a:rPr lang="en-US" sz="2200" dirty="0" smtClean="0"/>
            </a:br>
            <a:r>
              <a:rPr lang="en-US" sz="2200" b="1" dirty="0" smtClean="0">
                <a:solidFill>
                  <a:srgbClr val="FF0000"/>
                </a:solidFill>
              </a:rPr>
              <a:t>F a</a:t>
            </a:r>
            <a:r>
              <a:rPr lang="en-US" sz="2200" b="1" dirty="0" smtClean="0"/>
              <a:t>    	“a will be true in the </a:t>
            </a:r>
            <a:r>
              <a:rPr lang="en-US" sz="2200" b="1" dirty="0" smtClean="0">
                <a:solidFill>
                  <a:srgbClr val="FF3300"/>
                </a:solidFill>
              </a:rPr>
              <a:t>F</a:t>
            </a:r>
            <a:r>
              <a:rPr lang="en-US" sz="2200" b="1" dirty="0" smtClean="0"/>
              <a:t>uture”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>
                <a:solidFill>
                  <a:srgbClr val="FF0000"/>
                </a:solidFill>
              </a:rPr>
              <a:t>G a</a:t>
            </a:r>
            <a:r>
              <a:rPr lang="en-US" sz="2200" dirty="0" smtClean="0"/>
              <a:t>    	“a will be </a:t>
            </a:r>
            <a:r>
              <a:rPr lang="en-US" sz="2200" dirty="0" smtClean="0">
                <a:solidFill>
                  <a:srgbClr val="FF3300"/>
                </a:solidFill>
              </a:rPr>
              <a:t>G</a:t>
            </a:r>
            <a:r>
              <a:rPr lang="en-US" sz="2200" dirty="0" smtClean="0"/>
              <a:t>lobally true in the future”</a:t>
            </a:r>
            <a:br>
              <a:rPr lang="en-US" sz="2200" dirty="0" smtClean="0"/>
            </a:br>
            <a:r>
              <a:rPr lang="en-US" sz="2200" dirty="0" smtClean="0">
                <a:solidFill>
                  <a:srgbClr val="FF0000"/>
                </a:solidFill>
              </a:rPr>
              <a:t>a U b</a:t>
            </a:r>
            <a:r>
              <a:rPr lang="en-US" sz="2200" dirty="0" smtClean="0"/>
              <a:t>    	“a will hold true </a:t>
            </a:r>
            <a:r>
              <a:rPr lang="en-US" sz="2200" dirty="0" smtClean="0">
                <a:solidFill>
                  <a:srgbClr val="FF0000"/>
                </a:solidFill>
              </a:rPr>
              <a:t>U</a:t>
            </a:r>
            <a:r>
              <a:rPr lang="en-US" sz="2200" dirty="0" smtClean="0"/>
              <a:t>ntil b becomes true”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94360" y="274638"/>
            <a:ext cx="7635240" cy="1143000"/>
          </a:xfrm>
        </p:spPr>
        <p:txBody>
          <a:bodyPr/>
          <a:lstStyle/>
          <a:p>
            <a:r>
              <a:rPr lang="en-US" dirty="0" smtClean="0"/>
              <a:t>LTL - Linear Time Logic (</a:t>
            </a:r>
            <a:r>
              <a:rPr lang="en-US" dirty="0" err="1" smtClean="0"/>
              <a:t>Pn</a:t>
            </a:r>
            <a:r>
              <a:rPr lang="en-US" dirty="0" smtClean="0"/>
              <a:t> 77)</a:t>
            </a:r>
          </a:p>
        </p:txBody>
      </p:sp>
      <p:sp>
        <p:nvSpPr>
          <p:cNvPr id="25604" name="Oval 5"/>
          <p:cNvSpPr>
            <a:spLocks noChangeArrowheads="1"/>
          </p:cNvSpPr>
          <p:nvPr/>
        </p:nvSpPr>
        <p:spPr bwMode="auto">
          <a:xfrm>
            <a:off x="4686300" y="2438400"/>
            <a:ext cx="685800" cy="609600"/>
          </a:xfrm>
          <a:prstGeom prst="ellipse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3300"/>
              </a:solidFill>
            </a:endParaRPr>
          </a:p>
        </p:txBody>
      </p:sp>
      <p:sp>
        <p:nvSpPr>
          <p:cNvPr id="25605" name="Oval 6"/>
          <p:cNvSpPr>
            <a:spLocks noChangeArrowheads="1"/>
          </p:cNvSpPr>
          <p:nvPr/>
        </p:nvSpPr>
        <p:spPr bwMode="auto">
          <a:xfrm>
            <a:off x="5715000" y="2438400"/>
            <a:ext cx="685800" cy="609600"/>
          </a:xfrm>
          <a:prstGeom prst="ellipse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3300"/>
              </a:solidFill>
            </a:endParaRPr>
          </a:p>
        </p:txBody>
      </p:sp>
      <p:sp>
        <p:nvSpPr>
          <p:cNvPr id="25607" name="Oval 8"/>
          <p:cNvSpPr>
            <a:spLocks noChangeArrowheads="1"/>
          </p:cNvSpPr>
          <p:nvPr/>
        </p:nvSpPr>
        <p:spPr bwMode="auto">
          <a:xfrm>
            <a:off x="7772400" y="2438400"/>
            <a:ext cx="685800" cy="609600"/>
          </a:xfrm>
          <a:prstGeom prst="ellipse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3300"/>
              </a:solidFill>
            </a:endParaRPr>
          </a:p>
        </p:txBody>
      </p:sp>
      <p:cxnSp>
        <p:nvCxnSpPr>
          <p:cNvPr id="25608" name="AutoShape 9"/>
          <p:cNvCxnSpPr>
            <a:cxnSpLocks noChangeShapeType="1"/>
            <a:endCxn id="25604" idx="2"/>
          </p:cNvCxnSpPr>
          <p:nvPr/>
        </p:nvCxnSpPr>
        <p:spPr bwMode="auto">
          <a:xfrm>
            <a:off x="4343400" y="2743200"/>
            <a:ext cx="342900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</p:spPr>
      </p:cxnSp>
      <p:cxnSp>
        <p:nvCxnSpPr>
          <p:cNvPr id="25609" name="AutoShape 10"/>
          <p:cNvCxnSpPr>
            <a:cxnSpLocks noChangeShapeType="1"/>
            <a:stCxn id="25604" idx="6"/>
            <a:endCxn id="25605" idx="2"/>
          </p:cNvCxnSpPr>
          <p:nvPr/>
        </p:nvCxnSpPr>
        <p:spPr bwMode="auto">
          <a:xfrm>
            <a:off x="5372100" y="2743200"/>
            <a:ext cx="342900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</p:spPr>
      </p:cxnSp>
      <p:cxnSp>
        <p:nvCxnSpPr>
          <p:cNvPr id="25610" name="AutoShape 11"/>
          <p:cNvCxnSpPr>
            <a:cxnSpLocks noChangeShapeType="1"/>
            <a:stCxn id="25605" idx="6"/>
          </p:cNvCxnSpPr>
          <p:nvPr/>
        </p:nvCxnSpPr>
        <p:spPr bwMode="auto">
          <a:xfrm>
            <a:off x="6400800" y="2743200"/>
            <a:ext cx="342900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</p:spPr>
      </p:cxnSp>
      <p:cxnSp>
        <p:nvCxnSpPr>
          <p:cNvPr id="25611" name="AutoShape 12"/>
          <p:cNvCxnSpPr>
            <a:cxnSpLocks noChangeShapeType="1"/>
            <a:endCxn id="25607" idx="2"/>
          </p:cNvCxnSpPr>
          <p:nvPr/>
        </p:nvCxnSpPr>
        <p:spPr bwMode="auto">
          <a:xfrm>
            <a:off x="7429500" y="2743200"/>
            <a:ext cx="342900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</p:spPr>
      </p:cxnSp>
      <p:cxnSp>
        <p:nvCxnSpPr>
          <p:cNvPr id="25612" name="AutoShape 13"/>
          <p:cNvCxnSpPr>
            <a:cxnSpLocks noChangeShapeType="1"/>
            <a:stCxn id="25607" idx="6"/>
          </p:cNvCxnSpPr>
          <p:nvPr/>
        </p:nvCxnSpPr>
        <p:spPr bwMode="auto">
          <a:xfrm>
            <a:off x="8458200" y="2743200"/>
            <a:ext cx="381000" cy="1588"/>
          </a:xfrm>
          <a:prstGeom prst="straightConnector1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</p:spPr>
      </p:cxnSp>
      <p:sp>
        <p:nvSpPr>
          <p:cNvPr id="25613" name="Oval 5"/>
          <p:cNvSpPr>
            <a:spLocks noChangeArrowheads="1"/>
          </p:cNvSpPr>
          <p:nvPr/>
        </p:nvSpPr>
        <p:spPr bwMode="auto">
          <a:xfrm>
            <a:off x="3657600" y="2438400"/>
            <a:ext cx="685800" cy="609600"/>
          </a:xfrm>
          <a:prstGeom prst="ellipse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200" dirty="0">
              <a:solidFill>
                <a:srgbClr val="FF3300"/>
              </a:solidFill>
            </a:endParaRPr>
          </a:p>
        </p:txBody>
      </p:sp>
      <p:sp>
        <p:nvSpPr>
          <p:cNvPr id="25614" name="Right Arrow 15"/>
          <p:cNvSpPr>
            <a:spLocks noChangeArrowheads="1"/>
          </p:cNvSpPr>
          <p:nvPr/>
        </p:nvSpPr>
        <p:spPr bwMode="auto">
          <a:xfrm>
            <a:off x="304800" y="4953000"/>
            <a:ext cx="457200" cy="1219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0" name="Oval 5"/>
          <p:cNvSpPr>
            <a:spLocks noChangeArrowheads="1"/>
          </p:cNvSpPr>
          <p:nvPr/>
        </p:nvSpPr>
        <p:spPr bwMode="auto">
          <a:xfrm>
            <a:off x="6781800" y="2438400"/>
            <a:ext cx="685800" cy="609600"/>
          </a:xfrm>
          <a:prstGeom prst="ellipse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dirty="0">
                <a:solidFill>
                  <a:srgbClr val="FF3300"/>
                </a:solidFill>
              </a:rPr>
              <a:t>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DBA-5774-4AC5-BD5B-B667140390F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48640" y="1600200"/>
            <a:ext cx="804672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2200" dirty="0" smtClean="0"/>
              <a:t>Determines Patterns on Infinite Traces </a:t>
            </a:r>
          </a:p>
          <a:p>
            <a:pPr>
              <a:buFont typeface="Wingdings" pitchFamily="2" charset="2"/>
              <a:buNone/>
              <a:defRPr/>
            </a:pPr>
            <a:endParaRPr lang="en-US" sz="2200" dirty="0" smtClean="0"/>
          </a:p>
          <a:p>
            <a:pPr>
              <a:buFont typeface="Wingdings" pitchFamily="2" charset="2"/>
              <a:buNone/>
              <a:defRPr/>
            </a:pPr>
            <a:endParaRPr lang="en-US" sz="22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200" dirty="0" smtClean="0"/>
              <a:t>Atomic Propositions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200" dirty="0" smtClean="0"/>
              <a:t>Boolean Operations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200" dirty="0" smtClean="0"/>
              <a:t>Temporal operators</a:t>
            </a:r>
            <a:br>
              <a:rPr lang="en-US" sz="2200" dirty="0" smtClean="0"/>
            </a:br>
            <a:endParaRPr lang="en-US" sz="22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2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  		</a:t>
            </a:r>
            <a:r>
              <a:rPr lang="en-US" sz="2200" dirty="0" smtClean="0"/>
              <a:t>“a is true now”</a:t>
            </a:r>
            <a:br>
              <a:rPr lang="en-US" sz="2200" dirty="0" smtClean="0"/>
            </a:br>
            <a:r>
              <a:rPr lang="en-US" sz="2200" dirty="0" smtClean="0">
                <a:solidFill>
                  <a:srgbClr val="FF0000"/>
                </a:solidFill>
              </a:rPr>
              <a:t>X a</a:t>
            </a:r>
            <a:r>
              <a:rPr lang="en-US" sz="2200" dirty="0" smtClean="0"/>
              <a:t>  </a:t>
            </a:r>
            <a:r>
              <a:rPr lang="en-US" sz="2200" dirty="0"/>
              <a:t>	</a:t>
            </a:r>
            <a:r>
              <a:rPr lang="en-US" sz="2200" dirty="0" smtClean="0"/>
              <a:t>	“a is true in the </a:t>
            </a:r>
            <a:r>
              <a:rPr lang="en-US" sz="2200" dirty="0" err="1" smtClean="0"/>
              <a:t>neXt</a:t>
            </a:r>
            <a:r>
              <a:rPr lang="en-US" sz="2200" dirty="0" smtClean="0"/>
              <a:t> state”</a:t>
            </a:r>
            <a:br>
              <a:rPr lang="en-US" sz="2200" dirty="0" smtClean="0"/>
            </a:br>
            <a:r>
              <a:rPr lang="en-US" sz="2200" dirty="0" smtClean="0">
                <a:solidFill>
                  <a:srgbClr val="FF0000"/>
                </a:solidFill>
              </a:rPr>
              <a:t>F a</a:t>
            </a:r>
            <a:r>
              <a:rPr lang="en-US" sz="2200" dirty="0" smtClean="0"/>
              <a:t>    	“a will be true in the </a:t>
            </a:r>
            <a:r>
              <a:rPr lang="en-US" sz="2200" dirty="0" smtClean="0">
                <a:solidFill>
                  <a:srgbClr val="FF3300"/>
                </a:solidFill>
              </a:rPr>
              <a:t>F</a:t>
            </a:r>
            <a:r>
              <a:rPr lang="en-US" sz="2200" dirty="0" smtClean="0"/>
              <a:t>uture”</a:t>
            </a:r>
            <a:br>
              <a:rPr lang="en-US" sz="2200" dirty="0" smtClean="0"/>
            </a:br>
            <a:r>
              <a:rPr lang="en-US" sz="2200" b="1" dirty="0" smtClean="0">
                <a:solidFill>
                  <a:srgbClr val="FF0000"/>
                </a:solidFill>
              </a:rPr>
              <a:t>G a</a:t>
            </a:r>
            <a:r>
              <a:rPr lang="en-US" sz="2200" b="1" dirty="0" smtClean="0"/>
              <a:t>    	“a will be </a:t>
            </a:r>
            <a:r>
              <a:rPr lang="en-US" sz="2200" b="1" dirty="0" smtClean="0">
                <a:solidFill>
                  <a:srgbClr val="FF3300"/>
                </a:solidFill>
              </a:rPr>
              <a:t>G</a:t>
            </a:r>
            <a:r>
              <a:rPr lang="en-US" sz="2200" b="1" dirty="0" smtClean="0"/>
              <a:t>lobally true in the future”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>
                <a:solidFill>
                  <a:srgbClr val="FF0000"/>
                </a:solidFill>
              </a:rPr>
              <a:t>a U b</a:t>
            </a:r>
            <a:r>
              <a:rPr lang="en-US" sz="2200" dirty="0" smtClean="0"/>
              <a:t>    	“a will hold true </a:t>
            </a:r>
            <a:r>
              <a:rPr lang="en-US" sz="2200" dirty="0" smtClean="0">
                <a:solidFill>
                  <a:srgbClr val="FF0000"/>
                </a:solidFill>
              </a:rPr>
              <a:t>U</a:t>
            </a:r>
            <a:r>
              <a:rPr lang="en-US" sz="2200" dirty="0" smtClean="0"/>
              <a:t>ntil b becomes true”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94360" y="274638"/>
            <a:ext cx="7635240" cy="1143000"/>
          </a:xfrm>
        </p:spPr>
        <p:txBody>
          <a:bodyPr/>
          <a:lstStyle/>
          <a:p>
            <a:r>
              <a:rPr lang="en-US" dirty="0" smtClean="0"/>
              <a:t>LTL - Linear Time Logic (</a:t>
            </a:r>
            <a:r>
              <a:rPr lang="en-US" dirty="0" err="1" smtClean="0"/>
              <a:t>Pn</a:t>
            </a:r>
            <a:r>
              <a:rPr lang="en-US" dirty="0" smtClean="0"/>
              <a:t> 77)</a:t>
            </a:r>
          </a:p>
        </p:txBody>
      </p:sp>
      <p:cxnSp>
        <p:nvCxnSpPr>
          <p:cNvPr id="25608" name="AutoShape 9"/>
          <p:cNvCxnSpPr>
            <a:cxnSpLocks noChangeShapeType="1"/>
          </p:cNvCxnSpPr>
          <p:nvPr/>
        </p:nvCxnSpPr>
        <p:spPr bwMode="auto">
          <a:xfrm>
            <a:off x="4343400" y="2743200"/>
            <a:ext cx="342900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</p:spPr>
      </p:cxnSp>
      <p:cxnSp>
        <p:nvCxnSpPr>
          <p:cNvPr id="25609" name="AutoShape 10"/>
          <p:cNvCxnSpPr>
            <a:cxnSpLocks noChangeShapeType="1"/>
          </p:cNvCxnSpPr>
          <p:nvPr/>
        </p:nvCxnSpPr>
        <p:spPr bwMode="auto">
          <a:xfrm>
            <a:off x="5372100" y="2743200"/>
            <a:ext cx="342900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</p:spPr>
      </p:cxnSp>
      <p:cxnSp>
        <p:nvCxnSpPr>
          <p:cNvPr id="25610" name="AutoShape 11"/>
          <p:cNvCxnSpPr>
            <a:cxnSpLocks noChangeShapeType="1"/>
          </p:cNvCxnSpPr>
          <p:nvPr/>
        </p:nvCxnSpPr>
        <p:spPr bwMode="auto">
          <a:xfrm>
            <a:off x="6400800" y="2743200"/>
            <a:ext cx="342900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</p:spPr>
      </p:cxnSp>
      <p:cxnSp>
        <p:nvCxnSpPr>
          <p:cNvPr id="25611" name="AutoShape 12"/>
          <p:cNvCxnSpPr>
            <a:cxnSpLocks noChangeShapeType="1"/>
          </p:cNvCxnSpPr>
          <p:nvPr/>
        </p:nvCxnSpPr>
        <p:spPr bwMode="auto">
          <a:xfrm>
            <a:off x="7429500" y="2743200"/>
            <a:ext cx="342900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</p:spPr>
      </p:cxnSp>
      <p:cxnSp>
        <p:nvCxnSpPr>
          <p:cNvPr id="25612" name="AutoShape 13"/>
          <p:cNvCxnSpPr>
            <a:cxnSpLocks noChangeShapeType="1"/>
          </p:cNvCxnSpPr>
          <p:nvPr/>
        </p:nvCxnSpPr>
        <p:spPr bwMode="auto">
          <a:xfrm>
            <a:off x="8458200" y="2743200"/>
            <a:ext cx="381000" cy="1588"/>
          </a:xfrm>
          <a:prstGeom prst="straightConnector1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</p:spPr>
      </p:cxnSp>
      <p:sp>
        <p:nvSpPr>
          <p:cNvPr id="25613" name="Oval 5"/>
          <p:cNvSpPr>
            <a:spLocks noChangeArrowheads="1"/>
          </p:cNvSpPr>
          <p:nvPr/>
        </p:nvSpPr>
        <p:spPr bwMode="auto">
          <a:xfrm>
            <a:off x="3657600" y="2438400"/>
            <a:ext cx="685800" cy="609600"/>
          </a:xfrm>
          <a:prstGeom prst="ellipse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dirty="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25614" name="Right Arrow 15"/>
          <p:cNvSpPr>
            <a:spLocks noChangeArrowheads="1"/>
          </p:cNvSpPr>
          <p:nvPr/>
        </p:nvSpPr>
        <p:spPr bwMode="auto">
          <a:xfrm>
            <a:off x="304800" y="5257800"/>
            <a:ext cx="457200" cy="1219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4724400" y="2438400"/>
            <a:ext cx="685800" cy="609600"/>
          </a:xfrm>
          <a:prstGeom prst="ellipse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dirty="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5715000" y="2438400"/>
            <a:ext cx="685800" cy="609600"/>
          </a:xfrm>
          <a:prstGeom prst="ellipse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dirty="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6705600" y="2438400"/>
            <a:ext cx="685800" cy="609600"/>
          </a:xfrm>
          <a:prstGeom prst="ellipse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dirty="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7772400" y="2438400"/>
            <a:ext cx="685800" cy="609600"/>
          </a:xfrm>
          <a:prstGeom prst="ellipse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dirty="0">
                <a:solidFill>
                  <a:srgbClr val="FF3300"/>
                </a:solidFill>
              </a:rPr>
              <a:t>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DBA-5774-4AC5-BD5B-B667140390F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48640" y="1600200"/>
            <a:ext cx="804672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2200" dirty="0" smtClean="0"/>
              <a:t>Determines Patterns on Infinite Traces </a:t>
            </a:r>
          </a:p>
          <a:p>
            <a:pPr>
              <a:buFont typeface="Wingdings" pitchFamily="2" charset="2"/>
              <a:buNone/>
              <a:defRPr/>
            </a:pPr>
            <a:endParaRPr lang="en-US" sz="2200" dirty="0" smtClean="0"/>
          </a:p>
          <a:p>
            <a:pPr>
              <a:buFont typeface="Wingdings" pitchFamily="2" charset="2"/>
              <a:buNone/>
              <a:defRPr/>
            </a:pPr>
            <a:endParaRPr lang="en-US" sz="22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200" dirty="0" smtClean="0"/>
              <a:t>Atomic Propositions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200" dirty="0" smtClean="0"/>
              <a:t>Boolean Operations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200" dirty="0" smtClean="0"/>
              <a:t>Temporal operators</a:t>
            </a:r>
            <a:br>
              <a:rPr lang="en-US" sz="2200" dirty="0" smtClean="0"/>
            </a:br>
            <a:endParaRPr lang="en-US" sz="22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2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  		</a:t>
            </a:r>
            <a:r>
              <a:rPr lang="en-US" sz="2200" dirty="0" smtClean="0"/>
              <a:t>“a is true now”</a:t>
            </a:r>
            <a:br>
              <a:rPr lang="en-US" sz="2200" dirty="0" smtClean="0"/>
            </a:br>
            <a:r>
              <a:rPr lang="en-US" sz="2200" dirty="0" smtClean="0">
                <a:solidFill>
                  <a:srgbClr val="FF0000"/>
                </a:solidFill>
              </a:rPr>
              <a:t>X a</a:t>
            </a:r>
            <a:r>
              <a:rPr lang="en-US" sz="2200" dirty="0" smtClean="0"/>
              <a:t>  </a:t>
            </a:r>
            <a:r>
              <a:rPr lang="en-US" sz="2200" dirty="0"/>
              <a:t>	</a:t>
            </a:r>
            <a:r>
              <a:rPr lang="en-US" sz="2200" dirty="0" smtClean="0"/>
              <a:t>	“a is true in the </a:t>
            </a:r>
            <a:r>
              <a:rPr lang="en-US" sz="2200" dirty="0" err="1" smtClean="0"/>
              <a:t>neXt</a:t>
            </a:r>
            <a:r>
              <a:rPr lang="en-US" sz="2200" dirty="0" smtClean="0"/>
              <a:t> state”</a:t>
            </a:r>
            <a:br>
              <a:rPr lang="en-US" sz="2200" dirty="0" smtClean="0"/>
            </a:br>
            <a:r>
              <a:rPr lang="en-US" sz="2200" dirty="0" smtClean="0">
                <a:solidFill>
                  <a:srgbClr val="FF0000"/>
                </a:solidFill>
              </a:rPr>
              <a:t>F a</a:t>
            </a:r>
            <a:r>
              <a:rPr lang="en-US" sz="2200" dirty="0" smtClean="0"/>
              <a:t>    	“a will be true in the </a:t>
            </a:r>
            <a:r>
              <a:rPr lang="en-US" sz="2200" dirty="0" smtClean="0">
                <a:solidFill>
                  <a:srgbClr val="FF3300"/>
                </a:solidFill>
              </a:rPr>
              <a:t>F</a:t>
            </a:r>
            <a:r>
              <a:rPr lang="en-US" sz="2200" dirty="0" smtClean="0"/>
              <a:t>uture”</a:t>
            </a:r>
            <a:br>
              <a:rPr lang="en-US" sz="2200" dirty="0" smtClean="0"/>
            </a:br>
            <a:r>
              <a:rPr lang="en-US" sz="2200" dirty="0" smtClean="0">
                <a:solidFill>
                  <a:srgbClr val="FF0000"/>
                </a:solidFill>
              </a:rPr>
              <a:t>G a</a:t>
            </a:r>
            <a:r>
              <a:rPr lang="en-US" sz="2200" dirty="0" smtClean="0"/>
              <a:t>    	“a will be </a:t>
            </a:r>
            <a:r>
              <a:rPr lang="en-US" sz="2200" dirty="0" smtClean="0">
                <a:solidFill>
                  <a:srgbClr val="FF3300"/>
                </a:solidFill>
              </a:rPr>
              <a:t>G</a:t>
            </a:r>
            <a:r>
              <a:rPr lang="en-US" sz="2200" dirty="0" smtClean="0"/>
              <a:t>lobally true in the future”</a:t>
            </a:r>
            <a:br>
              <a:rPr lang="en-US" sz="2200" dirty="0" smtClean="0"/>
            </a:br>
            <a:r>
              <a:rPr lang="en-US" sz="2200" b="1" dirty="0" smtClean="0">
                <a:solidFill>
                  <a:srgbClr val="FF0000"/>
                </a:solidFill>
              </a:rPr>
              <a:t>a U b</a:t>
            </a:r>
            <a:r>
              <a:rPr lang="en-US" sz="2200" b="1" dirty="0" smtClean="0"/>
              <a:t>    	“a will hold true </a:t>
            </a:r>
            <a:r>
              <a:rPr lang="en-US" sz="2200" b="1" dirty="0" smtClean="0">
                <a:solidFill>
                  <a:srgbClr val="FF0000"/>
                </a:solidFill>
              </a:rPr>
              <a:t>U</a:t>
            </a:r>
            <a:r>
              <a:rPr lang="en-US" sz="2200" b="1" dirty="0" smtClean="0"/>
              <a:t>ntil b becomes true”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94360" y="274638"/>
            <a:ext cx="7635240" cy="1143000"/>
          </a:xfrm>
        </p:spPr>
        <p:txBody>
          <a:bodyPr/>
          <a:lstStyle/>
          <a:p>
            <a:r>
              <a:rPr lang="en-US" dirty="0" smtClean="0"/>
              <a:t>LTL - Linear Time Logic (</a:t>
            </a:r>
            <a:r>
              <a:rPr lang="en-US" dirty="0" err="1" smtClean="0"/>
              <a:t>Pn</a:t>
            </a:r>
            <a:r>
              <a:rPr lang="en-US" dirty="0" smtClean="0"/>
              <a:t> 77)</a:t>
            </a:r>
          </a:p>
        </p:txBody>
      </p:sp>
      <p:cxnSp>
        <p:nvCxnSpPr>
          <p:cNvPr id="25608" name="AutoShape 9"/>
          <p:cNvCxnSpPr>
            <a:cxnSpLocks noChangeShapeType="1"/>
          </p:cNvCxnSpPr>
          <p:nvPr/>
        </p:nvCxnSpPr>
        <p:spPr bwMode="auto">
          <a:xfrm>
            <a:off x="4343400" y="2743200"/>
            <a:ext cx="342900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</p:spPr>
      </p:cxnSp>
      <p:cxnSp>
        <p:nvCxnSpPr>
          <p:cNvPr id="25609" name="AutoShape 10"/>
          <p:cNvCxnSpPr>
            <a:cxnSpLocks noChangeShapeType="1"/>
          </p:cNvCxnSpPr>
          <p:nvPr/>
        </p:nvCxnSpPr>
        <p:spPr bwMode="auto">
          <a:xfrm>
            <a:off x="5372100" y="2743200"/>
            <a:ext cx="342900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</p:spPr>
      </p:cxnSp>
      <p:cxnSp>
        <p:nvCxnSpPr>
          <p:cNvPr id="25610" name="AutoShape 11"/>
          <p:cNvCxnSpPr>
            <a:cxnSpLocks noChangeShapeType="1"/>
          </p:cNvCxnSpPr>
          <p:nvPr/>
        </p:nvCxnSpPr>
        <p:spPr bwMode="auto">
          <a:xfrm>
            <a:off x="6400800" y="2743200"/>
            <a:ext cx="342900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</p:spPr>
      </p:cxnSp>
      <p:cxnSp>
        <p:nvCxnSpPr>
          <p:cNvPr id="25611" name="AutoShape 12"/>
          <p:cNvCxnSpPr>
            <a:cxnSpLocks noChangeShapeType="1"/>
          </p:cNvCxnSpPr>
          <p:nvPr/>
        </p:nvCxnSpPr>
        <p:spPr bwMode="auto">
          <a:xfrm>
            <a:off x="7429500" y="2743200"/>
            <a:ext cx="342900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</p:spPr>
      </p:cxnSp>
      <p:cxnSp>
        <p:nvCxnSpPr>
          <p:cNvPr id="25612" name="AutoShape 13"/>
          <p:cNvCxnSpPr>
            <a:cxnSpLocks noChangeShapeType="1"/>
          </p:cNvCxnSpPr>
          <p:nvPr/>
        </p:nvCxnSpPr>
        <p:spPr bwMode="auto">
          <a:xfrm>
            <a:off x="8458200" y="2743200"/>
            <a:ext cx="381000" cy="1588"/>
          </a:xfrm>
          <a:prstGeom prst="straightConnector1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</p:spPr>
      </p:cxnSp>
      <p:sp>
        <p:nvSpPr>
          <p:cNvPr id="25613" name="Oval 5"/>
          <p:cNvSpPr>
            <a:spLocks noChangeArrowheads="1"/>
          </p:cNvSpPr>
          <p:nvPr/>
        </p:nvSpPr>
        <p:spPr bwMode="auto">
          <a:xfrm>
            <a:off x="3657600" y="2438400"/>
            <a:ext cx="685800" cy="609600"/>
          </a:xfrm>
          <a:prstGeom prst="ellipse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dirty="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25614" name="Right Arrow 15"/>
          <p:cNvSpPr>
            <a:spLocks noChangeArrowheads="1"/>
          </p:cNvSpPr>
          <p:nvPr/>
        </p:nvSpPr>
        <p:spPr bwMode="auto">
          <a:xfrm>
            <a:off x="304800" y="5562600"/>
            <a:ext cx="457200" cy="1219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4724400" y="2438400"/>
            <a:ext cx="685800" cy="609600"/>
          </a:xfrm>
          <a:prstGeom prst="ellipse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dirty="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5715000" y="2438400"/>
            <a:ext cx="685800" cy="609600"/>
          </a:xfrm>
          <a:prstGeom prst="ellipse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dirty="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6705600" y="2438400"/>
            <a:ext cx="685800" cy="609600"/>
          </a:xfrm>
          <a:prstGeom prst="ellipse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dirty="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7772400" y="2438400"/>
            <a:ext cx="685800" cy="609600"/>
          </a:xfrm>
          <a:prstGeom prst="ellipse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dirty="0">
                <a:solidFill>
                  <a:srgbClr val="FF3300"/>
                </a:solidFill>
              </a:rPr>
              <a:t>b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DBA-5774-4AC5-BD5B-B667140390F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0080" y="274638"/>
            <a:ext cx="7589520" cy="1087437"/>
          </a:xfrm>
        </p:spPr>
        <p:txBody>
          <a:bodyPr lIns="90487" tIns="44450" rIns="90487" bIns="44450"/>
          <a:lstStyle/>
          <a:p>
            <a:r>
              <a:rPr lang="en-US" dirty="0" smtClean="0"/>
              <a:t>  Model Checking Problem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68680" y="1763713"/>
            <a:ext cx="6583680" cy="2351087"/>
          </a:xfrm>
        </p:spPr>
        <p:txBody>
          <a:bodyPr lIns="90487" tIns="44450" rIns="90487" bIns="44450">
            <a:norm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sz="2100" dirty="0" smtClean="0"/>
              <a:t>Let </a:t>
            </a:r>
            <a:r>
              <a:rPr lang="en-US" sz="2100" b="1" i="1" dirty="0" smtClean="0">
                <a:solidFill>
                  <a:srgbClr val="0000FF"/>
                </a:solidFill>
              </a:rPr>
              <a:t>M</a:t>
            </a:r>
            <a:r>
              <a:rPr lang="en-US" sz="2100" dirty="0" smtClean="0">
                <a:solidFill>
                  <a:srgbClr val="3366FF"/>
                </a:solidFill>
              </a:rPr>
              <a:t> </a:t>
            </a:r>
            <a:r>
              <a:rPr lang="en-US" sz="2100" dirty="0" smtClean="0"/>
              <a:t>be a </a:t>
            </a:r>
            <a:r>
              <a:rPr lang="en-US" sz="2100" b="1" dirty="0" smtClean="0">
                <a:solidFill>
                  <a:srgbClr val="0000FF"/>
                </a:solidFill>
              </a:rPr>
              <a:t>state-transition graph</a:t>
            </a:r>
            <a:r>
              <a:rPr lang="en-US" sz="2100" dirty="0" smtClean="0"/>
              <a:t>.</a:t>
            </a:r>
          </a:p>
          <a:p>
            <a:pPr>
              <a:buFont typeface="Wingdings" pitchFamily="2" charset="2"/>
              <a:buChar char="§"/>
              <a:defRPr/>
            </a:pPr>
            <a:endParaRPr lang="en-US" sz="2100" dirty="0" smtClean="0"/>
          </a:p>
          <a:p>
            <a:pPr>
              <a:buFont typeface="Wingdings" pitchFamily="2" charset="2"/>
              <a:buChar char="§"/>
              <a:defRPr/>
            </a:pPr>
            <a:r>
              <a:rPr lang="en-US" sz="2100" dirty="0" smtClean="0"/>
              <a:t>Let </a:t>
            </a:r>
            <a:r>
              <a:rPr lang="en-US" sz="2100" b="1" i="1" dirty="0" smtClean="0">
                <a:solidFill>
                  <a:srgbClr val="0000FF"/>
                </a:solidFill>
              </a:rPr>
              <a:t>ƒ</a:t>
            </a:r>
            <a:r>
              <a:rPr lang="en-US" sz="2100" b="1" dirty="0" smtClean="0">
                <a:solidFill>
                  <a:srgbClr val="0000FF"/>
                </a:solidFill>
              </a:rPr>
              <a:t> </a:t>
            </a:r>
            <a:r>
              <a:rPr lang="en-US" sz="2100" dirty="0" smtClean="0"/>
              <a:t>be an </a:t>
            </a:r>
            <a:r>
              <a:rPr lang="en-US" sz="2100" b="1" dirty="0" smtClean="0">
                <a:solidFill>
                  <a:srgbClr val="0000FF"/>
                </a:solidFill>
              </a:rPr>
              <a:t>assertion</a:t>
            </a:r>
            <a:r>
              <a:rPr lang="en-US" sz="2100" dirty="0" smtClean="0">
                <a:solidFill>
                  <a:srgbClr val="0000FF"/>
                </a:solidFill>
              </a:rPr>
              <a:t> </a:t>
            </a:r>
            <a:r>
              <a:rPr lang="en-US" sz="2100" dirty="0" smtClean="0"/>
              <a:t>or </a:t>
            </a:r>
            <a:r>
              <a:rPr lang="en-US" sz="2100" b="1" dirty="0" smtClean="0">
                <a:solidFill>
                  <a:srgbClr val="0000FF"/>
                </a:solidFill>
              </a:rPr>
              <a:t>specification</a:t>
            </a:r>
            <a:r>
              <a:rPr lang="en-US" sz="2100" dirty="0" smtClean="0"/>
              <a:t> in temporal logic.</a:t>
            </a:r>
          </a:p>
          <a:p>
            <a:pPr>
              <a:buFont typeface="Wingdings" pitchFamily="2" charset="2"/>
              <a:buChar char="§"/>
              <a:defRPr/>
            </a:pPr>
            <a:endParaRPr lang="en-US" sz="2100" dirty="0" smtClean="0"/>
          </a:p>
          <a:p>
            <a:pPr>
              <a:buFont typeface="Wingdings" pitchFamily="2" charset="2"/>
              <a:buChar char="§"/>
              <a:defRPr/>
            </a:pPr>
            <a:r>
              <a:rPr lang="en-US" sz="2100" dirty="0" smtClean="0"/>
              <a:t>Find all states </a:t>
            </a:r>
            <a:r>
              <a:rPr lang="en-US" sz="2100" b="1" i="1" dirty="0" smtClean="0">
                <a:solidFill>
                  <a:srgbClr val="0000FF"/>
                </a:solidFill>
              </a:rPr>
              <a:t>s</a:t>
            </a:r>
            <a:r>
              <a:rPr lang="en-US" sz="2100" dirty="0" smtClean="0"/>
              <a:t> of </a:t>
            </a:r>
            <a:r>
              <a:rPr lang="en-US" sz="2100" b="1" i="1" dirty="0" smtClean="0">
                <a:solidFill>
                  <a:srgbClr val="0000FF"/>
                </a:solidFill>
              </a:rPr>
              <a:t>M</a:t>
            </a:r>
            <a:r>
              <a:rPr lang="en-US" sz="2100" dirty="0" smtClean="0"/>
              <a:t> such that </a:t>
            </a:r>
            <a:r>
              <a:rPr lang="en-US" sz="2100" b="1" i="1" dirty="0" smtClean="0">
                <a:solidFill>
                  <a:srgbClr val="0000FF"/>
                </a:solidFill>
              </a:rPr>
              <a:t>M, s satisfies </a:t>
            </a:r>
            <a:r>
              <a:rPr lang="en-US" sz="2100" b="1" i="1" dirty="0" err="1" smtClean="0">
                <a:solidFill>
                  <a:srgbClr val="0000FF"/>
                </a:solidFill>
              </a:rPr>
              <a:t>ƒ</a:t>
            </a:r>
            <a:r>
              <a:rPr lang="en-US" sz="2100" dirty="0" smtClean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439300" name="Rectangle 4"/>
          <p:cNvSpPr>
            <a:spLocks noChangeArrowheads="1"/>
          </p:cNvSpPr>
          <p:nvPr/>
        </p:nvSpPr>
        <p:spPr bwMode="auto">
          <a:xfrm>
            <a:off x="914440" y="4867275"/>
            <a:ext cx="512191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4A4D"/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100" b="1" dirty="0" smtClean="0">
                <a:solidFill>
                  <a:srgbClr val="0000FF"/>
                </a:solidFill>
              </a:rPr>
              <a:t>LTL Model Checking Complexity</a:t>
            </a:r>
            <a:r>
              <a:rPr lang="en-US" sz="2100" dirty="0" smtClean="0">
                <a:solidFill>
                  <a:schemeClr val="tx1"/>
                </a:solidFill>
              </a:rPr>
              <a:t>: </a:t>
            </a:r>
          </a:p>
          <a:p>
            <a:pPr>
              <a:defRPr/>
            </a:pPr>
            <a:r>
              <a:rPr lang="en-US" sz="2100" dirty="0" smtClean="0"/>
              <a:t>(</a:t>
            </a:r>
            <a:r>
              <a:rPr lang="en-US" sz="2100" dirty="0" err="1" smtClean="0"/>
              <a:t>Sistla</a:t>
            </a:r>
            <a:r>
              <a:rPr lang="en-US" sz="2100" dirty="0" smtClean="0"/>
              <a:t>, Clarke &amp; </a:t>
            </a:r>
            <a:r>
              <a:rPr lang="en-US" sz="2100" dirty="0" err="1" smtClean="0"/>
              <a:t>Vardi</a:t>
            </a:r>
            <a:r>
              <a:rPr lang="en-US" sz="2100" dirty="0" smtClean="0"/>
              <a:t>, </a:t>
            </a:r>
            <a:r>
              <a:rPr lang="en-US" sz="2100" dirty="0" err="1" smtClean="0"/>
              <a:t>Wolper</a:t>
            </a:r>
            <a:r>
              <a:rPr lang="en-US" sz="2100" dirty="0" smtClean="0"/>
              <a:t>)</a:t>
            </a:r>
            <a:endParaRPr lang="en-US" sz="2100" dirty="0" smtClean="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100" dirty="0" smtClean="0"/>
              <a:t>  </a:t>
            </a:r>
            <a:r>
              <a:rPr lang="en-US" sz="2100" b="1" dirty="0" smtClean="0">
                <a:solidFill>
                  <a:srgbClr val="0000FF"/>
                </a:solidFill>
              </a:rPr>
              <a:t>singly exponential </a:t>
            </a:r>
            <a:r>
              <a:rPr lang="en-US" sz="2100" dirty="0" smtClean="0"/>
              <a:t>in size of </a:t>
            </a:r>
            <a:r>
              <a:rPr lang="en-US" sz="2100" b="1" dirty="0" smtClean="0">
                <a:solidFill>
                  <a:srgbClr val="0000FF"/>
                </a:solidFill>
              </a:rPr>
              <a:t>specification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</a:rPr>
              <a:t>  </a:t>
            </a:r>
            <a:r>
              <a:rPr lang="en-US" sz="2100" b="1" dirty="0" smtClean="0">
                <a:solidFill>
                  <a:srgbClr val="0000FF"/>
                </a:solidFill>
              </a:rPr>
              <a:t>linear</a:t>
            </a:r>
            <a:r>
              <a:rPr lang="en-US" sz="2100" dirty="0" smtClean="0">
                <a:solidFill>
                  <a:schemeClr val="tx1"/>
                </a:solidFill>
              </a:rPr>
              <a:t> in size of </a:t>
            </a:r>
            <a:r>
              <a:rPr lang="en-US" sz="2100" b="1" dirty="0" smtClean="0">
                <a:solidFill>
                  <a:srgbClr val="0000FF"/>
                </a:solidFill>
              </a:rPr>
              <a:t>state-transition graph</a:t>
            </a:r>
            <a:r>
              <a:rPr lang="en-US" sz="2100" dirty="0" smtClean="0">
                <a:solidFill>
                  <a:schemeClr val="tx1"/>
                </a:solidFill>
              </a:rPr>
              <a:t>.</a:t>
            </a:r>
            <a:endParaRPr lang="en-US" sz="2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9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9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0" y="1052513"/>
            <a:ext cx="9144000" cy="5805487"/>
          </a:xfrm>
          <a:prstGeom prst="flowChartManualInput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DBA-5774-4AC5-BD5B-B667140390F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1412"/>
          </a:xfrm>
        </p:spPr>
        <p:txBody>
          <a:bodyPr>
            <a:normAutofit/>
          </a:bodyPr>
          <a:lstStyle/>
          <a:p>
            <a:r>
              <a:rPr lang="en-US" dirty="0" smtClean="0"/>
              <a:t>Trivial Example</a:t>
            </a:r>
          </a:p>
        </p:txBody>
      </p:sp>
      <p:pic>
        <p:nvPicPr>
          <p:cNvPr id="37920" name="Picture 33" descr="HH00816_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315200" y="685800"/>
            <a:ext cx="1828800" cy="1328738"/>
          </a:xfrm>
          <a:noFill/>
        </p:spPr>
      </p:pic>
      <p:sp>
        <p:nvSpPr>
          <p:cNvPr id="37893" name="Oval 5"/>
          <p:cNvSpPr>
            <a:spLocks noChangeArrowheads="1"/>
          </p:cNvSpPr>
          <p:nvPr/>
        </p:nvSpPr>
        <p:spPr bwMode="auto">
          <a:xfrm>
            <a:off x="3810000" y="1905000"/>
            <a:ext cx="990600" cy="990600"/>
          </a:xfrm>
          <a:prstGeom prst="ellipse">
            <a:avLst/>
          </a:prstGeom>
          <a:solidFill>
            <a:srgbClr val="FF7F7F"/>
          </a:solidFill>
          <a:ln w="127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noProof="1">
              <a:latin typeface="Math2" charset="0"/>
            </a:endParaRPr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5943600" y="3505200"/>
            <a:ext cx="990600" cy="990600"/>
          </a:xfrm>
          <a:prstGeom prst="ellipse">
            <a:avLst/>
          </a:prstGeom>
          <a:solidFill>
            <a:srgbClr val="FF7F7F"/>
          </a:solidFill>
          <a:ln w="127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Oval 7"/>
          <p:cNvSpPr>
            <a:spLocks noChangeArrowheads="1"/>
          </p:cNvSpPr>
          <p:nvPr/>
        </p:nvSpPr>
        <p:spPr bwMode="auto">
          <a:xfrm>
            <a:off x="3810000" y="3581400"/>
            <a:ext cx="990600" cy="990600"/>
          </a:xfrm>
          <a:prstGeom prst="ellipse">
            <a:avLst/>
          </a:prstGeom>
          <a:solidFill>
            <a:srgbClr val="FF7F7F"/>
          </a:solidFill>
          <a:ln w="127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Oval 8"/>
          <p:cNvSpPr>
            <a:spLocks noChangeArrowheads="1"/>
          </p:cNvSpPr>
          <p:nvPr/>
        </p:nvSpPr>
        <p:spPr bwMode="auto">
          <a:xfrm>
            <a:off x="1676400" y="3505200"/>
            <a:ext cx="990600" cy="990600"/>
          </a:xfrm>
          <a:prstGeom prst="ellipse">
            <a:avLst/>
          </a:prstGeom>
          <a:solidFill>
            <a:srgbClr val="FF7F7F"/>
          </a:solidFill>
          <a:ln w="127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Oval 9"/>
          <p:cNvSpPr>
            <a:spLocks noChangeArrowheads="1"/>
          </p:cNvSpPr>
          <p:nvPr/>
        </p:nvSpPr>
        <p:spPr bwMode="auto">
          <a:xfrm>
            <a:off x="6019800" y="5486400"/>
            <a:ext cx="990600" cy="990600"/>
          </a:xfrm>
          <a:prstGeom prst="ellipse">
            <a:avLst/>
          </a:prstGeom>
          <a:solidFill>
            <a:srgbClr val="FF7F7F"/>
          </a:solidFill>
          <a:ln w="127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Oval 10"/>
          <p:cNvSpPr>
            <a:spLocks noChangeArrowheads="1"/>
          </p:cNvSpPr>
          <p:nvPr/>
        </p:nvSpPr>
        <p:spPr bwMode="auto">
          <a:xfrm>
            <a:off x="3886200" y="5486400"/>
            <a:ext cx="990600" cy="990600"/>
          </a:xfrm>
          <a:prstGeom prst="ellipse">
            <a:avLst/>
          </a:prstGeom>
          <a:solidFill>
            <a:srgbClr val="FF7F7F"/>
          </a:solidFill>
          <a:ln w="127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Oval 11"/>
          <p:cNvSpPr>
            <a:spLocks noChangeArrowheads="1"/>
          </p:cNvSpPr>
          <p:nvPr/>
        </p:nvSpPr>
        <p:spPr bwMode="auto">
          <a:xfrm>
            <a:off x="1676400" y="5486400"/>
            <a:ext cx="990600" cy="990600"/>
          </a:xfrm>
          <a:prstGeom prst="ellipse">
            <a:avLst/>
          </a:prstGeom>
          <a:solidFill>
            <a:srgbClr val="FF7F7F"/>
          </a:solidFill>
          <a:ln w="127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900" name="AutoShape 12"/>
          <p:cNvCxnSpPr>
            <a:cxnSpLocks noChangeShapeType="1"/>
            <a:stCxn id="37893" idx="3"/>
            <a:endCxn id="37896" idx="7"/>
          </p:cNvCxnSpPr>
          <p:nvPr/>
        </p:nvCxnSpPr>
        <p:spPr bwMode="auto">
          <a:xfrm flipH="1">
            <a:off x="2522538" y="2751138"/>
            <a:ext cx="1431925" cy="898525"/>
          </a:xfrm>
          <a:prstGeom prst="straightConnector1">
            <a:avLst/>
          </a:prstGeom>
          <a:noFill/>
          <a:ln w="19050">
            <a:solidFill>
              <a:schemeClr val="accent3"/>
            </a:solidFill>
            <a:round/>
            <a:headEnd/>
            <a:tailEnd type="triangle" w="med" len="med"/>
          </a:ln>
        </p:spPr>
      </p:cxnSp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4343400" y="4572000"/>
            <a:ext cx="0" cy="914400"/>
          </a:xfrm>
          <a:prstGeom prst="line">
            <a:avLst/>
          </a:prstGeom>
          <a:noFill/>
          <a:ln w="22225">
            <a:solidFill>
              <a:schemeClr val="accent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>
            <a:off x="4876800" y="6019800"/>
            <a:ext cx="1143000" cy="0"/>
          </a:xfrm>
          <a:prstGeom prst="line">
            <a:avLst/>
          </a:prstGeom>
          <a:noFill/>
          <a:ln w="22225">
            <a:solidFill>
              <a:schemeClr val="accent3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H="1">
            <a:off x="4800600" y="4038600"/>
            <a:ext cx="1143000" cy="0"/>
          </a:xfrm>
          <a:prstGeom prst="line">
            <a:avLst/>
          </a:prstGeom>
          <a:noFill/>
          <a:ln w="22225">
            <a:solidFill>
              <a:schemeClr val="accent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37904" name="AutoShape 16"/>
          <p:cNvCxnSpPr>
            <a:cxnSpLocks noChangeShapeType="1"/>
          </p:cNvCxnSpPr>
          <p:nvPr/>
        </p:nvCxnSpPr>
        <p:spPr bwMode="auto">
          <a:xfrm flipV="1">
            <a:off x="2514600" y="4419600"/>
            <a:ext cx="1431925" cy="1203325"/>
          </a:xfrm>
          <a:prstGeom prst="straightConnector1">
            <a:avLst/>
          </a:prstGeom>
          <a:noFill/>
          <a:ln w="22225">
            <a:solidFill>
              <a:schemeClr val="accent3"/>
            </a:solidFill>
            <a:round/>
            <a:headEnd type="none" w="sm" len="sm"/>
            <a:tailEnd type="triangle" w="med" len="med"/>
          </a:ln>
        </p:spPr>
      </p:cxnSp>
      <p:sp>
        <p:nvSpPr>
          <p:cNvPr id="37905" name="Line 17"/>
          <p:cNvSpPr>
            <a:spLocks noChangeShapeType="1"/>
          </p:cNvSpPr>
          <p:nvPr/>
        </p:nvSpPr>
        <p:spPr bwMode="auto">
          <a:xfrm flipH="1" flipV="1">
            <a:off x="4724400" y="2667000"/>
            <a:ext cx="1524000" cy="914400"/>
          </a:xfrm>
          <a:prstGeom prst="line">
            <a:avLst/>
          </a:prstGeom>
          <a:noFill/>
          <a:ln w="22225">
            <a:solidFill>
              <a:schemeClr val="accent3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 flipV="1">
            <a:off x="6477000" y="4495800"/>
            <a:ext cx="0" cy="990600"/>
          </a:xfrm>
          <a:prstGeom prst="line">
            <a:avLst/>
          </a:prstGeom>
          <a:noFill/>
          <a:ln w="22225">
            <a:solidFill>
              <a:schemeClr val="accent3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>
            <a:off x="2286000" y="4495800"/>
            <a:ext cx="0" cy="990600"/>
          </a:xfrm>
          <a:prstGeom prst="line">
            <a:avLst/>
          </a:prstGeom>
          <a:noFill/>
          <a:ln w="22225">
            <a:solidFill>
              <a:schemeClr val="accent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 flipV="1">
            <a:off x="2057400" y="4495800"/>
            <a:ext cx="0" cy="990600"/>
          </a:xfrm>
          <a:prstGeom prst="line">
            <a:avLst/>
          </a:prstGeom>
          <a:noFill/>
          <a:ln w="22225">
            <a:solidFill>
              <a:schemeClr val="accent3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 flipV="1">
            <a:off x="4191000" y="2895600"/>
            <a:ext cx="0" cy="685800"/>
          </a:xfrm>
          <a:prstGeom prst="line">
            <a:avLst/>
          </a:prstGeom>
          <a:noFill/>
          <a:ln w="22225">
            <a:solidFill>
              <a:schemeClr val="accent3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10" name="Line 23"/>
          <p:cNvSpPr>
            <a:spLocks noChangeShapeType="1"/>
          </p:cNvSpPr>
          <p:nvPr/>
        </p:nvSpPr>
        <p:spPr bwMode="auto">
          <a:xfrm>
            <a:off x="4419600" y="2895600"/>
            <a:ext cx="0" cy="685800"/>
          </a:xfrm>
          <a:prstGeom prst="line">
            <a:avLst/>
          </a:prstGeom>
          <a:noFill/>
          <a:ln w="22225">
            <a:solidFill>
              <a:schemeClr val="accent3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11" name="Text Box 24"/>
          <p:cNvSpPr txBox="1">
            <a:spLocks noChangeArrowheads="1"/>
          </p:cNvSpPr>
          <p:nvPr/>
        </p:nvSpPr>
        <p:spPr bwMode="auto">
          <a:xfrm>
            <a:off x="4002088" y="2033588"/>
            <a:ext cx="652743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chemeClr val="tx1"/>
                </a:solidFill>
                <a:latin typeface="Arial Black" pitchFamily="34" charset="0"/>
              </a:rPr>
              <a:t>~</a:t>
            </a:r>
            <a:r>
              <a:rPr lang="en-US" sz="1000" b="1" dirty="0">
                <a:solidFill>
                  <a:schemeClr val="tx1"/>
                </a:solidFill>
              </a:rPr>
              <a:t> Start</a:t>
            </a:r>
          </a:p>
          <a:p>
            <a:r>
              <a:rPr lang="en-US" sz="1000" b="1" dirty="0" smtClean="0">
                <a:solidFill>
                  <a:schemeClr val="tx1"/>
                </a:solidFill>
                <a:latin typeface="Arial Black" pitchFamily="34" charset="0"/>
              </a:rPr>
              <a:t>~</a:t>
            </a:r>
            <a:r>
              <a:rPr lang="en-US" sz="1000" b="1" dirty="0" smtClean="0">
                <a:solidFill>
                  <a:schemeClr val="tx1"/>
                </a:solidFill>
              </a:rPr>
              <a:t> </a:t>
            </a:r>
            <a:r>
              <a:rPr lang="en-US" sz="1000" b="1" dirty="0">
                <a:solidFill>
                  <a:schemeClr val="tx1"/>
                </a:solidFill>
              </a:rPr>
              <a:t>Close</a:t>
            </a:r>
          </a:p>
          <a:p>
            <a:r>
              <a:rPr lang="en-US" sz="1000" b="1" dirty="0" smtClean="0">
                <a:solidFill>
                  <a:schemeClr val="tx1"/>
                </a:solidFill>
                <a:latin typeface="Arial Black" pitchFamily="34" charset="0"/>
              </a:rPr>
              <a:t>~</a:t>
            </a:r>
            <a:r>
              <a:rPr lang="en-US" sz="1000" b="1" dirty="0" smtClean="0">
                <a:solidFill>
                  <a:schemeClr val="tx1"/>
                </a:solidFill>
              </a:rPr>
              <a:t> </a:t>
            </a:r>
            <a:r>
              <a:rPr lang="en-US" sz="1000" b="1" dirty="0">
                <a:solidFill>
                  <a:schemeClr val="tx1"/>
                </a:solidFill>
              </a:rPr>
              <a:t>Heat</a:t>
            </a:r>
          </a:p>
          <a:p>
            <a:r>
              <a:rPr lang="en-US" sz="1000" b="1" dirty="0" smtClean="0">
                <a:solidFill>
                  <a:schemeClr val="tx1"/>
                </a:solidFill>
                <a:latin typeface="Arial Black" pitchFamily="34" charset="0"/>
              </a:rPr>
              <a:t>~</a:t>
            </a:r>
            <a:r>
              <a:rPr lang="en-US" sz="1000" b="1" dirty="0" smtClean="0">
                <a:solidFill>
                  <a:schemeClr val="tx1"/>
                </a:solidFill>
              </a:rPr>
              <a:t> </a:t>
            </a:r>
            <a:r>
              <a:rPr lang="en-US" sz="1000" b="1" dirty="0">
                <a:solidFill>
                  <a:schemeClr val="tx1"/>
                </a:solidFill>
              </a:rPr>
              <a:t>Error</a:t>
            </a:r>
          </a:p>
        </p:txBody>
      </p:sp>
      <p:sp>
        <p:nvSpPr>
          <p:cNvPr id="37912" name="Text Box 25"/>
          <p:cNvSpPr txBox="1">
            <a:spLocks noChangeArrowheads="1"/>
          </p:cNvSpPr>
          <p:nvPr/>
        </p:nvSpPr>
        <p:spPr bwMode="auto">
          <a:xfrm>
            <a:off x="1828830" y="3657600"/>
            <a:ext cx="652743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chemeClr val="tx1"/>
                </a:solidFill>
              </a:rPr>
              <a:t>   Start</a:t>
            </a:r>
            <a:endParaRPr lang="en-US" sz="1000" b="1" dirty="0">
              <a:solidFill>
                <a:schemeClr val="tx1"/>
              </a:solidFill>
            </a:endParaRPr>
          </a:p>
          <a:p>
            <a:r>
              <a:rPr lang="en-US" sz="1000" b="1" dirty="0" smtClean="0">
                <a:solidFill>
                  <a:schemeClr val="tx1"/>
                </a:solidFill>
                <a:latin typeface="Arial Black" pitchFamily="34" charset="0"/>
              </a:rPr>
              <a:t>~</a:t>
            </a:r>
            <a:r>
              <a:rPr lang="en-US" sz="1000" b="1" dirty="0" smtClean="0">
                <a:solidFill>
                  <a:schemeClr val="tx1"/>
                </a:solidFill>
              </a:rPr>
              <a:t> </a:t>
            </a:r>
            <a:r>
              <a:rPr lang="en-US" sz="1000" b="1" dirty="0">
                <a:solidFill>
                  <a:schemeClr val="tx1"/>
                </a:solidFill>
              </a:rPr>
              <a:t>Close</a:t>
            </a:r>
          </a:p>
          <a:p>
            <a:r>
              <a:rPr lang="en-US" sz="1000" b="1" dirty="0" smtClean="0">
                <a:solidFill>
                  <a:schemeClr val="tx1"/>
                </a:solidFill>
                <a:latin typeface="Arial Black" pitchFamily="34" charset="0"/>
              </a:rPr>
              <a:t>~</a:t>
            </a:r>
            <a:r>
              <a:rPr lang="en-US" sz="1000" b="1" dirty="0" smtClean="0">
                <a:solidFill>
                  <a:schemeClr val="tx1"/>
                </a:solidFill>
              </a:rPr>
              <a:t> </a:t>
            </a:r>
            <a:r>
              <a:rPr lang="en-US" sz="1000" b="1" dirty="0">
                <a:solidFill>
                  <a:schemeClr val="tx1"/>
                </a:solidFill>
              </a:rPr>
              <a:t>Heat</a:t>
            </a:r>
          </a:p>
          <a:p>
            <a:r>
              <a:rPr lang="en-US" sz="1000" b="1" dirty="0" smtClean="0">
                <a:solidFill>
                  <a:schemeClr val="tx1"/>
                </a:solidFill>
              </a:rPr>
              <a:t>   Error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37913" name="Text Box 26"/>
          <p:cNvSpPr txBox="1">
            <a:spLocks noChangeArrowheads="1"/>
          </p:cNvSpPr>
          <p:nvPr/>
        </p:nvSpPr>
        <p:spPr bwMode="auto">
          <a:xfrm>
            <a:off x="3977128" y="3733800"/>
            <a:ext cx="638316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chemeClr val="tx1"/>
                </a:solidFill>
                <a:latin typeface="Arial Black" pitchFamily="34" charset="0"/>
              </a:rPr>
              <a:t>~</a:t>
            </a:r>
            <a:r>
              <a:rPr lang="en-US" sz="1000" b="1" dirty="0" smtClean="0">
                <a:solidFill>
                  <a:schemeClr val="tx1"/>
                </a:solidFill>
              </a:rPr>
              <a:t> </a:t>
            </a:r>
            <a:r>
              <a:rPr lang="en-US" sz="1000" b="1" dirty="0">
                <a:solidFill>
                  <a:schemeClr val="tx1"/>
                </a:solidFill>
              </a:rPr>
              <a:t>Start</a:t>
            </a:r>
          </a:p>
          <a:p>
            <a:r>
              <a:rPr lang="en-US" sz="1000" b="1" dirty="0" smtClean="0">
                <a:solidFill>
                  <a:schemeClr val="tx1"/>
                </a:solidFill>
              </a:rPr>
              <a:t>   Close</a:t>
            </a:r>
            <a:endParaRPr lang="en-US" sz="1000" b="1" dirty="0">
              <a:solidFill>
                <a:schemeClr val="tx1"/>
              </a:solidFill>
            </a:endParaRPr>
          </a:p>
          <a:p>
            <a:r>
              <a:rPr lang="en-US" sz="1000" b="1" dirty="0" smtClean="0">
                <a:solidFill>
                  <a:schemeClr val="tx1"/>
                </a:solidFill>
                <a:latin typeface="Arial Black" pitchFamily="34" charset="0"/>
              </a:rPr>
              <a:t>~</a:t>
            </a:r>
            <a:r>
              <a:rPr lang="en-US" sz="1000" b="1" dirty="0" smtClean="0">
                <a:solidFill>
                  <a:schemeClr val="tx1"/>
                </a:solidFill>
              </a:rPr>
              <a:t> </a:t>
            </a:r>
            <a:r>
              <a:rPr lang="en-US" sz="1000" b="1" dirty="0">
                <a:solidFill>
                  <a:schemeClr val="tx1"/>
                </a:solidFill>
              </a:rPr>
              <a:t>Heat</a:t>
            </a:r>
          </a:p>
          <a:p>
            <a:r>
              <a:rPr lang="en-US" sz="1000" b="1" dirty="0" smtClean="0">
                <a:solidFill>
                  <a:schemeClr val="tx1"/>
                </a:solidFill>
                <a:latin typeface="Arial Black" pitchFamily="34" charset="0"/>
              </a:rPr>
              <a:t>~</a:t>
            </a:r>
            <a:r>
              <a:rPr lang="en-US" sz="1000" b="1" dirty="0" smtClean="0">
                <a:solidFill>
                  <a:schemeClr val="tx1"/>
                </a:solidFill>
              </a:rPr>
              <a:t> </a:t>
            </a:r>
            <a:r>
              <a:rPr lang="en-US" sz="1000" b="1" dirty="0">
                <a:solidFill>
                  <a:schemeClr val="tx1"/>
                </a:solidFill>
              </a:rPr>
              <a:t>Error</a:t>
            </a:r>
          </a:p>
        </p:txBody>
      </p:sp>
      <p:sp>
        <p:nvSpPr>
          <p:cNvPr id="37914" name="Text Box 27"/>
          <p:cNvSpPr txBox="1">
            <a:spLocks noChangeArrowheads="1"/>
          </p:cNvSpPr>
          <p:nvPr/>
        </p:nvSpPr>
        <p:spPr bwMode="auto">
          <a:xfrm>
            <a:off x="6126463" y="3644900"/>
            <a:ext cx="638316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chemeClr val="tx1"/>
                </a:solidFill>
                <a:latin typeface="Arial Black" pitchFamily="34" charset="0"/>
              </a:rPr>
              <a:t>~</a:t>
            </a:r>
            <a:r>
              <a:rPr lang="en-US" sz="1000" b="1" dirty="0" smtClean="0">
                <a:solidFill>
                  <a:schemeClr val="tx1"/>
                </a:solidFill>
              </a:rPr>
              <a:t> </a:t>
            </a:r>
            <a:r>
              <a:rPr lang="en-US" sz="1000" b="1" dirty="0">
                <a:solidFill>
                  <a:schemeClr val="tx1"/>
                </a:solidFill>
              </a:rPr>
              <a:t>Start</a:t>
            </a:r>
          </a:p>
          <a:p>
            <a:r>
              <a:rPr lang="en-US" sz="1000" b="1" dirty="0" smtClean="0">
                <a:solidFill>
                  <a:schemeClr val="tx1"/>
                </a:solidFill>
              </a:rPr>
              <a:t>   Close</a:t>
            </a:r>
            <a:endParaRPr lang="en-US" sz="1000" b="1" dirty="0">
              <a:solidFill>
                <a:schemeClr val="tx1"/>
              </a:solidFill>
            </a:endParaRPr>
          </a:p>
          <a:p>
            <a:r>
              <a:rPr lang="en-US" sz="1000" b="1" dirty="0" smtClean="0">
                <a:solidFill>
                  <a:schemeClr val="tx1"/>
                </a:solidFill>
              </a:rPr>
              <a:t>   Heat</a:t>
            </a:r>
            <a:endParaRPr lang="en-US" sz="1000" b="1" dirty="0">
              <a:solidFill>
                <a:schemeClr val="tx1"/>
              </a:solidFill>
            </a:endParaRPr>
          </a:p>
          <a:p>
            <a:r>
              <a:rPr lang="en-US" sz="1000" b="1" dirty="0" smtClean="0">
                <a:solidFill>
                  <a:schemeClr val="tx1"/>
                </a:solidFill>
                <a:latin typeface="Arial Black" pitchFamily="34" charset="0"/>
              </a:rPr>
              <a:t>~</a:t>
            </a:r>
            <a:r>
              <a:rPr lang="en-US" sz="1000" b="1" dirty="0" smtClean="0">
                <a:solidFill>
                  <a:schemeClr val="tx1"/>
                </a:solidFill>
              </a:rPr>
              <a:t> </a:t>
            </a:r>
            <a:r>
              <a:rPr lang="en-US" sz="1000" b="1" dirty="0">
                <a:solidFill>
                  <a:schemeClr val="tx1"/>
                </a:solidFill>
              </a:rPr>
              <a:t>Error</a:t>
            </a:r>
          </a:p>
        </p:txBody>
      </p:sp>
      <p:sp>
        <p:nvSpPr>
          <p:cNvPr id="37915" name="Text Box 28"/>
          <p:cNvSpPr txBox="1">
            <a:spLocks noChangeArrowheads="1"/>
          </p:cNvSpPr>
          <p:nvPr/>
        </p:nvSpPr>
        <p:spPr bwMode="auto">
          <a:xfrm>
            <a:off x="6210218" y="5638800"/>
            <a:ext cx="638316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chemeClr val="tx1"/>
                </a:solidFill>
              </a:rPr>
              <a:t>   Start</a:t>
            </a:r>
            <a:endParaRPr lang="en-US" sz="1000" b="1" dirty="0">
              <a:solidFill>
                <a:schemeClr val="tx1"/>
              </a:solidFill>
            </a:endParaRPr>
          </a:p>
          <a:p>
            <a:r>
              <a:rPr lang="en-US" sz="1000" b="1" dirty="0" smtClean="0">
                <a:solidFill>
                  <a:schemeClr val="tx1"/>
                </a:solidFill>
              </a:rPr>
              <a:t>   Close</a:t>
            </a:r>
            <a:endParaRPr lang="en-US" sz="1000" b="1" dirty="0">
              <a:solidFill>
                <a:schemeClr val="tx1"/>
              </a:solidFill>
            </a:endParaRPr>
          </a:p>
          <a:p>
            <a:r>
              <a:rPr lang="en-US" sz="1000" b="1" dirty="0" smtClean="0">
                <a:solidFill>
                  <a:schemeClr val="tx1"/>
                </a:solidFill>
              </a:rPr>
              <a:t>   Heat</a:t>
            </a:r>
            <a:endParaRPr lang="en-US" sz="1000" b="1" dirty="0">
              <a:solidFill>
                <a:schemeClr val="tx1"/>
              </a:solidFill>
            </a:endParaRPr>
          </a:p>
          <a:p>
            <a:r>
              <a:rPr lang="en-US" sz="1000" b="1" dirty="0" smtClean="0">
                <a:solidFill>
                  <a:schemeClr val="tx1"/>
                </a:solidFill>
                <a:latin typeface="Arial Black" pitchFamily="34" charset="0"/>
              </a:rPr>
              <a:t>~</a:t>
            </a:r>
            <a:r>
              <a:rPr lang="en-US" sz="1000" b="1" dirty="0" smtClean="0">
                <a:solidFill>
                  <a:schemeClr val="tx1"/>
                </a:solidFill>
              </a:rPr>
              <a:t> </a:t>
            </a:r>
            <a:r>
              <a:rPr lang="en-US" sz="1000" b="1" dirty="0">
                <a:solidFill>
                  <a:schemeClr val="tx1"/>
                </a:solidFill>
              </a:rPr>
              <a:t>Error</a:t>
            </a:r>
          </a:p>
        </p:txBody>
      </p:sp>
      <p:sp>
        <p:nvSpPr>
          <p:cNvPr id="37916" name="Text Box 29"/>
          <p:cNvSpPr txBox="1">
            <a:spLocks noChangeArrowheads="1"/>
          </p:cNvSpPr>
          <p:nvPr/>
        </p:nvSpPr>
        <p:spPr bwMode="auto">
          <a:xfrm>
            <a:off x="4046418" y="5638800"/>
            <a:ext cx="638316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chemeClr val="tx1"/>
                </a:solidFill>
              </a:rPr>
              <a:t>   Start</a:t>
            </a:r>
            <a:endParaRPr lang="en-US" sz="1000" b="1" dirty="0">
              <a:solidFill>
                <a:schemeClr val="tx1"/>
              </a:solidFill>
            </a:endParaRPr>
          </a:p>
          <a:p>
            <a:r>
              <a:rPr lang="en-US" sz="1000" b="1" dirty="0" smtClean="0">
                <a:solidFill>
                  <a:schemeClr val="tx1"/>
                </a:solidFill>
              </a:rPr>
              <a:t>   Close</a:t>
            </a:r>
            <a:endParaRPr lang="en-US" sz="1000" b="1" dirty="0">
              <a:solidFill>
                <a:schemeClr val="tx1"/>
              </a:solidFill>
            </a:endParaRPr>
          </a:p>
          <a:p>
            <a:r>
              <a:rPr lang="en-US" sz="1000" b="1" dirty="0" smtClean="0">
                <a:solidFill>
                  <a:schemeClr val="tx1"/>
                </a:solidFill>
                <a:latin typeface="Arial Black" pitchFamily="34" charset="0"/>
              </a:rPr>
              <a:t>~</a:t>
            </a:r>
            <a:r>
              <a:rPr lang="en-US" sz="1000" b="1" dirty="0" smtClean="0">
                <a:solidFill>
                  <a:schemeClr val="tx1"/>
                </a:solidFill>
              </a:rPr>
              <a:t> </a:t>
            </a:r>
            <a:r>
              <a:rPr lang="en-US" sz="1000" b="1" dirty="0">
                <a:solidFill>
                  <a:schemeClr val="tx1"/>
                </a:solidFill>
              </a:rPr>
              <a:t>Heat</a:t>
            </a:r>
          </a:p>
          <a:p>
            <a:r>
              <a:rPr lang="en-US" sz="1000" b="1" dirty="0" smtClean="0">
                <a:solidFill>
                  <a:schemeClr val="tx1"/>
                </a:solidFill>
                <a:latin typeface="Arial Black" pitchFamily="34" charset="0"/>
              </a:rPr>
              <a:t>~</a:t>
            </a:r>
            <a:r>
              <a:rPr lang="en-US" sz="1000" b="1" dirty="0" smtClean="0">
                <a:solidFill>
                  <a:schemeClr val="tx1"/>
                </a:solidFill>
              </a:rPr>
              <a:t> </a:t>
            </a:r>
            <a:r>
              <a:rPr lang="en-US" sz="1000" b="1" dirty="0">
                <a:solidFill>
                  <a:schemeClr val="tx1"/>
                </a:solidFill>
              </a:rPr>
              <a:t>Error</a:t>
            </a:r>
          </a:p>
        </p:txBody>
      </p:sp>
      <p:sp>
        <p:nvSpPr>
          <p:cNvPr id="37917" name="Text Box 30"/>
          <p:cNvSpPr txBox="1">
            <a:spLocks noChangeArrowheads="1"/>
          </p:cNvSpPr>
          <p:nvPr/>
        </p:nvSpPr>
        <p:spPr bwMode="auto">
          <a:xfrm>
            <a:off x="1828830" y="5638800"/>
            <a:ext cx="638316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chemeClr val="tx1"/>
                </a:solidFill>
              </a:rPr>
              <a:t>   Start</a:t>
            </a:r>
            <a:endParaRPr lang="en-US" sz="1000" b="1" dirty="0">
              <a:solidFill>
                <a:schemeClr val="tx1"/>
              </a:solidFill>
            </a:endParaRPr>
          </a:p>
          <a:p>
            <a:r>
              <a:rPr lang="en-US" sz="1000" b="1" dirty="0" smtClean="0">
                <a:solidFill>
                  <a:schemeClr val="tx1"/>
                </a:solidFill>
              </a:rPr>
              <a:t>   Close</a:t>
            </a:r>
            <a:endParaRPr lang="en-US" sz="1000" b="1" dirty="0">
              <a:solidFill>
                <a:schemeClr val="tx1"/>
              </a:solidFill>
            </a:endParaRPr>
          </a:p>
          <a:p>
            <a:r>
              <a:rPr lang="en-US" sz="1000" b="1" dirty="0" smtClean="0">
                <a:solidFill>
                  <a:schemeClr val="tx1"/>
                </a:solidFill>
                <a:latin typeface="Arial Black" pitchFamily="34" charset="0"/>
              </a:rPr>
              <a:t>~</a:t>
            </a:r>
            <a:r>
              <a:rPr lang="en-US" sz="1000" b="1" dirty="0" smtClean="0">
                <a:solidFill>
                  <a:schemeClr val="tx1"/>
                </a:solidFill>
              </a:rPr>
              <a:t> </a:t>
            </a:r>
            <a:r>
              <a:rPr lang="en-US" sz="1000" b="1" dirty="0">
                <a:solidFill>
                  <a:schemeClr val="tx1"/>
                </a:solidFill>
              </a:rPr>
              <a:t>Heat</a:t>
            </a:r>
          </a:p>
          <a:p>
            <a:r>
              <a:rPr lang="en-US" sz="1000" b="1" dirty="0" smtClean="0">
                <a:solidFill>
                  <a:schemeClr val="tx1"/>
                </a:solidFill>
              </a:rPr>
              <a:t>   Error</a:t>
            </a:r>
            <a:endParaRPr lang="en-US" sz="1000" b="1" dirty="0">
              <a:solidFill>
                <a:schemeClr val="tx1"/>
              </a:solidFill>
            </a:endParaRPr>
          </a:p>
        </p:txBody>
      </p:sp>
      <p:cxnSp>
        <p:nvCxnSpPr>
          <p:cNvPr id="37918" name="AutoShape 31"/>
          <p:cNvCxnSpPr>
            <a:cxnSpLocks noChangeShapeType="1"/>
            <a:stCxn id="37894" idx="6"/>
            <a:endCxn id="37894" idx="0"/>
          </p:cNvCxnSpPr>
          <p:nvPr/>
        </p:nvCxnSpPr>
        <p:spPr bwMode="auto">
          <a:xfrm flipH="1" flipV="1">
            <a:off x="6438900" y="3505200"/>
            <a:ext cx="495300" cy="495300"/>
          </a:xfrm>
          <a:prstGeom prst="curvedConnector4">
            <a:avLst>
              <a:gd name="adj1" fmla="val -46153"/>
              <a:gd name="adj2" fmla="val 146153"/>
            </a:avLst>
          </a:prstGeom>
          <a:noFill/>
          <a:ln w="22225">
            <a:solidFill>
              <a:schemeClr val="accent3"/>
            </a:solidFill>
            <a:round/>
            <a:headEnd type="none" w="sm" len="sm"/>
            <a:tailEnd type="triangle" w="med" len="med"/>
          </a:ln>
        </p:spPr>
      </p:cxnSp>
      <p:sp>
        <p:nvSpPr>
          <p:cNvPr id="37919" name="Text Box 32"/>
          <p:cNvSpPr txBox="1">
            <a:spLocks noChangeArrowheads="1"/>
          </p:cNvSpPr>
          <p:nvPr/>
        </p:nvSpPr>
        <p:spPr bwMode="auto">
          <a:xfrm>
            <a:off x="228600" y="1295400"/>
            <a:ext cx="1801507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Microwave Oven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28600" y="1725613"/>
            <a:ext cx="25558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State-transition graph</a:t>
            </a:r>
          </a:p>
          <a:p>
            <a:r>
              <a:rPr lang="en-US" sz="1600" dirty="0">
                <a:solidFill>
                  <a:schemeClr val="tx1"/>
                </a:solidFill>
              </a:rPr>
              <a:t>describes system evolving</a:t>
            </a:r>
          </a:p>
          <a:p>
            <a:r>
              <a:rPr lang="en-US" sz="1600" dirty="0">
                <a:solidFill>
                  <a:schemeClr val="tx1"/>
                </a:solidFill>
              </a:rPr>
              <a:t>over time. 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DBA-5774-4AC5-BD5B-B667140390F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08743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Temporal Logic and Model Checking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2133600"/>
            <a:ext cx="6781800" cy="3657600"/>
          </a:xfrm>
        </p:spPr>
        <p:txBody>
          <a:bodyPr lIns="90487" tIns="44450" rIns="90487" bIns="44450"/>
          <a:lstStyle/>
          <a:p>
            <a:pPr>
              <a:spcAft>
                <a:spcPts val="4200"/>
              </a:spcAft>
              <a:buSzPct val="130000"/>
              <a:buFont typeface="Wingdings" pitchFamily="2" charset="2"/>
              <a:buChar char="§"/>
              <a:defRPr/>
            </a:pPr>
            <a:r>
              <a:rPr lang="en-US" sz="2200" dirty="0" smtClean="0"/>
              <a:t>The oven doesn’t </a:t>
            </a:r>
            <a:r>
              <a:rPr lang="en-US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heat up</a:t>
            </a:r>
            <a:r>
              <a:rPr lang="en-US" sz="2200" dirty="0" smtClean="0"/>
              <a:t> until the </a:t>
            </a:r>
            <a:r>
              <a:rPr lang="en-US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door is closed</a:t>
            </a:r>
            <a:r>
              <a:rPr lang="en-US" sz="2200" dirty="0" smtClean="0"/>
              <a:t>.</a:t>
            </a:r>
          </a:p>
          <a:p>
            <a:pPr>
              <a:spcAft>
                <a:spcPts val="4200"/>
              </a:spcAft>
              <a:buSzPct val="130000"/>
              <a:buFont typeface="Wingdings" pitchFamily="2" charset="2"/>
              <a:buChar char="§"/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n-US" sz="2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</a:t>
            </a:r>
            <a:r>
              <a:rPr lang="en-US" sz="2200" dirty="0" smtClean="0"/>
              <a:t> </a:t>
            </a:r>
            <a:r>
              <a:rPr lang="en-US" sz="2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heat_up</a:t>
            </a:r>
            <a:r>
              <a:rPr lang="en-US" sz="2200" dirty="0" smtClean="0"/>
              <a:t> holds </a:t>
            </a:r>
            <a:r>
              <a:rPr lang="en-US" sz="2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until</a:t>
            </a:r>
            <a:r>
              <a:rPr lang="en-US" sz="2200" dirty="0" smtClean="0"/>
              <a:t> </a:t>
            </a:r>
            <a:r>
              <a:rPr lang="en-US" sz="2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door_closed</a:t>
            </a:r>
            <a:r>
              <a:rPr lang="en-US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</a:p>
          <a:p>
            <a:pPr>
              <a:spcAft>
                <a:spcPts val="4200"/>
              </a:spcAft>
              <a:buSzPct val="130000"/>
              <a:buFont typeface="Wingdings" pitchFamily="2" charset="2"/>
              <a:buChar char="§"/>
              <a:defRPr/>
            </a:pPr>
            <a:r>
              <a:rPr lang="en-US" sz="2200" dirty="0" smtClean="0"/>
              <a:t>(</a:t>
            </a:r>
            <a:r>
              <a:rPr lang="en-US" sz="2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~</a:t>
            </a:r>
            <a:r>
              <a:rPr lang="en-US" sz="2200" dirty="0" smtClean="0"/>
              <a:t> </a:t>
            </a:r>
            <a:r>
              <a:rPr lang="en-US" sz="2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heat_up</a:t>
            </a:r>
            <a:r>
              <a:rPr lang="en-US" sz="2200" dirty="0" smtClean="0"/>
              <a:t>) </a:t>
            </a:r>
            <a:r>
              <a:rPr lang="en-US" sz="2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</a:t>
            </a:r>
            <a:r>
              <a:rPr lang="en-U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door_closed</a:t>
            </a:r>
            <a:endParaRPr lang="en-US" sz="22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8916" name="Picture 4" descr="j02850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114800"/>
            <a:ext cx="1282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DBA-5774-4AC5-BD5B-B667140390F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700" dirty="0" smtClean="0"/>
          </a:p>
          <a:p>
            <a:pPr marL="0" indent="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1700" dirty="0" smtClean="0">
                <a:solidFill>
                  <a:srgbClr val="0000FF"/>
                </a:solidFill>
              </a:rPr>
              <a:t>  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Symbolic Model Checking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700" dirty="0" smtClean="0"/>
              <a:t>        Burch, Clarke, McMillan, Dill, and Hwang 90;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700" dirty="0" smtClean="0"/>
              <a:t>        Ken McMillan’s thesis 92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700" dirty="0" smtClean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700" dirty="0" smtClean="0"/>
              <a:t>       </a:t>
            </a:r>
            <a:r>
              <a:rPr lang="en-US" sz="4400" dirty="0" smtClean="0">
                <a:solidFill>
                  <a:schemeClr val="bg1"/>
                </a:solidFill>
              </a:rPr>
              <a:t>.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700" dirty="0" smtClean="0"/>
              <a:t>  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17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2400" b="1" dirty="0" smtClean="0">
                <a:solidFill>
                  <a:srgbClr val="0000FF"/>
                </a:solidFill>
              </a:rPr>
              <a:t>The Partial Order Reduction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700" dirty="0" smtClean="0"/>
              <a:t>        </a:t>
            </a:r>
            <a:r>
              <a:rPr lang="en-US" sz="1700" dirty="0" err="1" smtClean="0"/>
              <a:t>Valmari</a:t>
            </a:r>
            <a:r>
              <a:rPr lang="en-US" sz="1700" dirty="0" smtClean="0"/>
              <a:t> 90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700" dirty="0" smtClean="0"/>
              <a:t>        </a:t>
            </a:r>
            <a:r>
              <a:rPr lang="en-US" sz="1700" dirty="0" err="1" smtClean="0"/>
              <a:t>Godefroid</a:t>
            </a:r>
            <a:r>
              <a:rPr lang="en-US" sz="1700" dirty="0" smtClean="0"/>
              <a:t> 90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700" dirty="0" smtClean="0"/>
              <a:t>        </a:t>
            </a:r>
            <a:r>
              <a:rPr lang="en-US" sz="1700" dirty="0" err="1" smtClean="0"/>
              <a:t>Peled</a:t>
            </a:r>
            <a:r>
              <a:rPr lang="en-US" sz="1700" dirty="0" smtClean="0"/>
              <a:t> 94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700" dirty="0" smtClean="0"/>
              <a:t>        Gerard </a:t>
            </a:r>
            <a:r>
              <a:rPr lang="en-US" sz="1700" dirty="0" err="1" smtClean="0"/>
              <a:t>Holzmann’s</a:t>
            </a:r>
            <a:r>
              <a:rPr lang="en-US" sz="1700" dirty="0" smtClean="0"/>
              <a:t> SPIN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Four Big Breakthroughs in</a:t>
            </a:r>
            <a:br>
              <a:rPr lang="en-US" dirty="0" smtClean="0"/>
            </a:br>
            <a:r>
              <a:rPr lang="en-US" dirty="0" smtClean="0"/>
              <a:t>Model Checking! </a:t>
            </a:r>
          </a:p>
        </p:txBody>
      </p:sp>
      <p:pic>
        <p:nvPicPr>
          <p:cNvPr id="43012" name="Picture 4" descr="Bur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8175" y="2740025"/>
            <a:ext cx="10604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6" descr="valmar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5029200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7" descr="godefroi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5029200"/>
            <a:ext cx="11858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8" descr="pel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5029200"/>
            <a:ext cx="11318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12" descr="pi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39038" y="2722563"/>
            <a:ext cx="13716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7" name="Rectangle 13"/>
          <p:cNvSpPr>
            <a:spLocks noChangeArrowheads="1"/>
          </p:cNvSpPr>
          <p:nvPr/>
        </p:nvSpPr>
        <p:spPr bwMode="auto">
          <a:xfrm>
            <a:off x="277813" y="22923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43018" name="Picture 12" descr="David_Dil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2743200"/>
            <a:ext cx="14414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DBA-5774-4AC5-BD5B-B667140390F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noFill/>
        </p:spPr>
        <p:txBody>
          <a:bodyPr lIns="90487" tIns="44450" rIns="90487" bIns="44450"/>
          <a:lstStyle/>
          <a:p>
            <a:r>
              <a:rPr lang="en-US" altLang="zh-CN" dirty="0" smtClean="0">
                <a:ea typeface="宋体" pitchFamily="2" charset="-122"/>
              </a:rPr>
              <a:t>   Intel Pentium FDIV Bug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31520" y="3520440"/>
            <a:ext cx="7951787" cy="2987675"/>
          </a:xfrm>
          <a:noFill/>
        </p:spPr>
        <p:txBody>
          <a:bodyPr lIns="90487" tIns="44450" rIns="90487" bIns="44450">
            <a:normAutofit fontScale="850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altLang="zh-CN" dirty="0" smtClean="0">
                <a:ea typeface="宋体" pitchFamily="2" charset="-122"/>
              </a:rPr>
              <a:t>Try 4195835 – 4195835 / 3145727 * 3145727 = </a:t>
            </a:r>
            <a:r>
              <a:rPr lang="en-US" altLang="zh-CN" dirty="0" smtClean="0">
                <a:solidFill>
                  <a:srgbClr val="C00000"/>
                </a:solidFill>
                <a:ea typeface="宋体" pitchFamily="2" charset="-122"/>
              </a:rPr>
              <a:t>?</a:t>
            </a:r>
            <a:r>
              <a:rPr lang="en-US" altLang="zh-CN" dirty="0" smtClean="0">
                <a:ea typeface="宋体" pitchFamily="2" charset="-122"/>
              </a:rPr>
              <a:t> </a:t>
            </a:r>
          </a:p>
          <a:p>
            <a:pPr lvl="1">
              <a:buNone/>
            </a:pPr>
            <a:r>
              <a:rPr lang="en-US" altLang="zh-CN" dirty="0" smtClean="0">
                <a:ea typeface="宋体" pitchFamily="2" charset="-122"/>
              </a:rPr>
              <a:t>In ’94 Pentium, it doesn’t return 0, but 256.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altLang="zh-CN" dirty="0" smtClean="0">
                <a:ea typeface="宋体" pitchFamily="2" charset="-122"/>
              </a:rPr>
              <a:t>Intel uses the SRT algorithm for floating point division. Five entries in the lookup table are missing. </a:t>
            </a:r>
          </a:p>
          <a:p>
            <a:pPr>
              <a:buFont typeface="Wingdings" pitchFamily="2" charset="2"/>
              <a:buChar char="§"/>
            </a:pPr>
            <a:r>
              <a:rPr lang="en-US" altLang="zh-CN" dirty="0" smtClean="0">
                <a:ea typeface="宋体" pitchFamily="2" charset="-122"/>
              </a:rPr>
              <a:t>Cost: </a:t>
            </a:r>
            <a:r>
              <a:rPr lang="en-US" altLang="zh-CN" b="1" dirty="0" smtClean="0">
                <a:solidFill>
                  <a:srgbClr val="0000FF"/>
                </a:solidFill>
                <a:ea typeface="宋体" pitchFamily="2" charset="-122"/>
              </a:rPr>
              <a:t>$400 - $500 million</a:t>
            </a:r>
            <a:r>
              <a:rPr lang="en-US" b="1" dirty="0" smtClean="0">
                <a:solidFill>
                  <a:srgbClr val="0000FF"/>
                </a:solidFill>
              </a:rPr>
              <a:t>  </a:t>
            </a:r>
            <a:endParaRPr lang="en-US" altLang="zh-CN" b="1" dirty="0" smtClean="0">
              <a:solidFill>
                <a:srgbClr val="0000FF"/>
              </a:solidFill>
              <a:ea typeface="宋体" pitchFamily="2" charset="-122"/>
            </a:endParaRPr>
          </a:p>
          <a:p>
            <a:pPr>
              <a:buFont typeface="Wingdings" pitchFamily="2" charset="2"/>
              <a:buChar char="§"/>
            </a:pPr>
            <a:r>
              <a:rPr lang="en-US" altLang="zh-CN" dirty="0" err="1" smtClean="0">
                <a:ea typeface="宋体" pitchFamily="2" charset="-122"/>
              </a:rPr>
              <a:t>Xudong</a:t>
            </a:r>
            <a:r>
              <a:rPr lang="en-US" altLang="zh-CN" dirty="0" smtClean="0">
                <a:ea typeface="宋体" pitchFamily="2" charset="-122"/>
              </a:rPr>
              <a:t> Zhao’s Thesis on Word Level Model Checking</a:t>
            </a:r>
            <a:endParaRPr lang="en-US" sz="2200" dirty="0" smtClean="0"/>
          </a:p>
        </p:txBody>
      </p:sp>
      <p:pic>
        <p:nvPicPr>
          <p:cNvPr id="19460" name="Picture 5" descr="A80501-66_SX836_thum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3450" y="1400175"/>
            <a:ext cx="20701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DBA-5774-4AC5-BD5B-B667140390F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700" dirty="0" smtClean="0"/>
          </a:p>
          <a:p>
            <a:pPr marL="0" indent="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1700" dirty="0" smtClean="0">
                <a:solidFill>
                  <a:srgbClr val="0000FF"/>
                </a:solidFill>
              </a:rPr>
              <a:t>  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Symbolic Model Checking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700" dirty="0" smtClean="0"/>
              <a:t>        Burch, Clarke, McMillan, Dill, and Hwang 90;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700" dirty="0" smtClean="0"/>
              <a:t>        Ken McMillan’s thesis 92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700" dirty="0" smtClean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700" dirty="0" smtClean="0"/>
              <a:t>       </a:t>
            </a:r>
            <a:r>
              <a:rPr lang="en-US" sz="3200" dirty="0" smtClean="0">
                <a:solidFill>
                  <a:srgbClr val="C00000"/>
                </a:solidFill>
              </a:rPr>
              <a:t>10</a:t>
            </a:r>
            <a:r>
              <a:rPr lang="en-US" sz="3200" baseline="30000" dirty="0" smtClean="0">
                <a:solidFill>
                  <a:srgbClr val="C00000"/>
                </a:solidFill>
              </a:rPr>
              <a:t>20 </a:t>
            </a:r>
            <a:r>
              <a:rPr lang="en-US" sz="3200" dirty="0" smtClean="0">
                <a:solidFill>
                  <a:srgbClr val="C00000"/>
                </a:solidFill>
              </a:rPr>
              <a:t>states</a:t>
            </a:r>
            <a:r>
              <a:rPr lang="en-US" sz="4400" dirty="0" smtClean="0">
                <a:solidFill>
                  <a:schemeClr val="bg1"/>
                </a:solidFill>
              </a:rPr>
              <a:t>.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700" dirty="0" smtClean="0"/>
              <a:t>  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17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2400" b="1" dirty="0" smtClean="0">
                <a:solidFill>
                  <a:srgbClr val="0000FF"/>
                </a:solidFill>
              </a:rPr>
              <a:t>The Partial Order Reduction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700" dirty="0" smtClean="0"/>
              <a:t>        </a:t>
            </a:r>
            <a:r>
              <a:rPr lang="en-US" sz="1700" dirty="0" err="1" smtClean="0"/>
              <a:t>Valmari</a:t>
            </a:r>
            <a:r>
              <a:rPr lang="en-US" sz="1700" dirty="0" smtClean="0"/>
              <a:t> 90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700" dirty="0" smtClean="0"/>
              <a:t>        </a:t>
            </a:r>
            <a:r>
              <a:rPr lang="en-US" sz="1700" dirty="0" err="1" smtClean="0"/>
              <a:t>Godefroid</a:t>
            </a:r>
            <a:r>
              <a:rPr lang="en-US" sz="1700" dirty="0" smtClean="0"/>
              <a:t> 90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700" dirty="0" smtClean="0"/>
              <a:t>        </a:t>
            </a:r>
            <a:r>
              <a:rPr lang="en-US" sz="1700" dirty="0" err="1" smtClean="0"/>
              <a:t>Peled</a:t>
            </a:r>
            <a:r>
              <a:rPr lang="en-US" sz="1700" dirty="0" smtClean="0"/>
              <a:t> 94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700" dirty="0" smtClean="0"/>
              <a:t>        Gerard </a:t>
            </a:r>
            <a:r>
              <a:rPr lang="en-US" sz="1700" dirty="0" err="1" smtClean="0"/>
              <a:t>Holzmann’s</a:t>
            </a:r>
            <a:r>
              <a:rPr lang="en-US" sz="1700" dirty="0" smtClean="0"/>
              <a:t> SPIN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Four Big Breakthroughs in</a:t>
            </a:r>
            <a:br>
              <a:rPr lang="en-US" dirty="0" smtClean="0"/>
            </a:br>
            <a:r>
              <a:rPr lang="en-US" dirty="0" smtClean="0"/>
              <a:t>Model Checking! </a:t>
            </a:r>
          </a:p>
        </p:txBody>
      </p:sp>
      <p:pic>
        <p:nvPicPr>
          <p:cNvPr id="43012" name="Picture 4" descr="Bur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8175" y="2740025"/>
            <a:ext cx="10604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6" descr="valmar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5029200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7" descr="godefroi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5029200"/>
            <a:ext cx="11858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8" descr="pel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5029200"/>
            <a:ext cx="11318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12" descr="pi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39038" y="2722563"/>
            <a:ext cx="13716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7" name="Rectangle 13"/>
          <p:cNvSpPr>
            <a:spLocks noChangeArrowheads="1"/>
          </p:cNvSpPr>
          <p:nvPr/>
        </p:nvSpPr>
        <p:spPr bwMode="auto">
          <a:xfrm>
            <a:off x="277813" y="22923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43018" name="Picture 12" descr="David_Dil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2743200"/>
            <a:ext cx="14414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DBA-5774-4AC5-BD5B-B667140390F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700" dirty="0" smtClean="0"/>
          </a:p>
          <a:p>
            <a:pPr marL="0" indent="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1700" dirty="0" smtClean="0">
                <a:solidFill>
                  <a:srgbClr val="0000FF"/>
                </a:solidFill>
              </a:rPr>
              <a:t>  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Symbolic Model Checking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700" dirty="0" smtClean="0"/>
              <a:t>        Burch, Clarke, McMillan, Dill, and Hwang 90;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700" dirty="0" smtClean="0"/>
              <a:t>        Ken McMillan’s thesis 92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700" dirty="0" smtClean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700" dirty="0" smtClean="0"/>
              <a:t>       </a:t>
            </a:r>
            <a:r>
              <a:rPr lang="en-US" sz="4000" dirty="0" smtClean="0">
                <a:solidFill>
                  <a:srgbClr val="C00000"/>
                </a:solidFill>
              </a:rPr>
              <a:t>10</a:t>
            </a:r>
            <a:r>
              <a:rPr lang="en-US" sz="4000" baseline="30000" dirty="0" smtClean="0">
                <a:solidFill>
                  <a:srgbClr val="C00000"/>
                </a:solidFill>
              </a:rPr>
              <a:t>100 </a:t>
            </a:r>
            <a:r>
              <a:rPr lang="en-US" sz="4000" dirty="0" smtClean="0">
                <a:solidFill>
                  <a:srgbClr val="C00000"/>
                </a:solidFill>
              </a:rPr>
              <a:t>states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smtClean="0">
                <a:solidFill>
                  <a:schemeClr val="bg1"/>
                </a:solidFill>
              </a:rPr>
              <a:t>.</a:t>
            </a:r>
            <a:r>
              <a:rPr lang="en-US" sz="1600" dirty="0" smtClean="0">
                <a:solidFill>
                  <a:schemeClr val="bg1"/>
                </a:solidFill>
              </a:rPr>
              <a:t> . 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en-US" sz="200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700" dirty="0" smtClean="0"/>
              <a:t>  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17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2400" b="1" dirty="0" smtClean="0">
                <a:solidFill>
                  <a:srgbClr val="0000FF"/>
                </a:solidFill>
              </a:rPr>
              <a:t>The Partial Order Reduction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700" dirty="0" smtClean="0"/>
              <a:t>        </a:t>
            </a:r>
            <a:r>
              <a:rPr lang="en-US" sz="1700" dirty="0" err="1" smtClean="0"/>
              <a:t>Valmari</a:t>
            </a:r>
            <a:r>
              <a:rPr lang="en-US" sz="1700" dirty="0" smtClean="0"/>
              <a:t> 90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700" dirty="0" smtClean="0"/>
              <a:t>        </a:t>
            </a:r>
            <a:r>
              <a:rPr lang="en-US" sz="1700" dirty="0" err="1" smtClean="0"/>
              <a:t>Godefroid</a:t>
            </a:r>
            <a:r>
              <a:rPr lang="en-US" sz="1700" dirty="0" smtClean="0"/>
              <a:t> 90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700" dirty="0" smtClean="0"/>
              <a:t>        </a:t>
            </a:r>
            <a:r>
              <a:rPr lang="en-US" sz="1700" dirty="0" err="1" smtClean="0"/>
              <a:t>Peled</a:t>
            </a:r>
            <a:r>
              <a:rPr lang="en-US" sz="1700" dirty="0" smtClean="0"/>
              <a:t> 94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700" dirty="0" smtClean="0"/>
              <a:t>        Gerard </a:t>
            </a:r>
            <a:r>
              <a:rPr lang="en-US" sz="1700" dirty="0" err="1" smtClean="0"/>
              <a:t>Holzmann’s</a:t>
            </a:r>
            <a:r>
              <a:rPr lang="en-US" sz="1700" dirty="0" smtClean="0"/>
              <a:t> SPIN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Four Big Breakthroughs in</a:t>
            </a:r>
            <a:br>
              <a:rPr lang="en-US" dirty="0" smtClean="0"/>
            </a:br>
            <a:r>
              <a:rPr lang="en-US" dirty="0" smtClean="0"/>
              <a:t>Model Checking! </a:t>
            </a:r>
          </a:p>
        </p:txBody>
      </p:sp>
      <p:pic>
        <p:nvPicPr>
          <p:cNvPr id="43012" name="Picture 4" descr="Bur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8175" y="2740025"/>
            <a:ext cx="10604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6" descr="valmar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5029200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7" descr="godefroi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5029200"/>
            <a:ext cx="11858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8" descr="pel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5029200"/>
            <a:ext cx="11318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12" descr="pi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39038" y="2722563"/>
            <a:ext cx="13716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7" name="Rectangle 13"/>
          <p:cNvSpPr>
            <a:spLocks noChangeArrowheads="1"/>
          </p:cNvSpPr>
          <p:nvPr/>
        </p:nvSpPr>
        <p:spPr bwMode="auto">
          <a:xfrm>
            <a:off x="277813" y="22923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43018" name="Picture 12" descr="David_Dil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2743200"/>
            <a:ext cx="14414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DBA-5774-4AC5-BD5B-B667140390F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700" dirty="0" smtClean="0"/>
          </a:p>
          <a:p>
            <a:pPr marL="0" indent="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1700" dirty="0" smtClean="0">
                <a:solidFill>
                  <a:srgbClr val="0000FF"/>
                </a:solidFill>
              </a:rPr>
              <a:t>  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Symbolic Model Checking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700" dirty="0" smtClean="0"/>
              <a:t>        Burch, Clarke, McMillan, Dill, and Hwang 90;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700" dirty="0" smtClean="0"/>
              <a:t>        Ken McMillan’s thesis 92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700" dirty="0" smtClean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700" dirty="0" smtClean="0"/>
              <a:t>       </a:t>
            </a:r>
            <a:r>
              <a:rPr lang="en-US" sz="4400" dirty="0" smtClean="0">
                <a:solidFill>
                  <a:srgbClr val="C00000"/>
                </a:solidFill>
              </a:rPr>
              <a:t>10</a:t>
            </a:r>
            <a:r>
              <a:rPr lang="en-US" sz="4400" baseline="30000" dirty="0" smtClean="0">
                <a:solidFill>
                  <a:srgbClr val="C00000"/>
                </a:solidFill>
              </a:rPr>
              <a:t>120 </a:t>
            </a:r>
            <a:r>
              <a:rPr lang="en-US" sz="4400" dirty="0" smtClean="0">
                <a:solidFill>
                  <a:srgbClr val="C00000"/>
                </a:solidFill>
              </a:rPr>
              <a:t>states </a:t>
            </a:r>
            <a:r>
              <a:rPr lang="en-US" sz="4400" dirty="0" smtClean="0">
                <a:solidFill>
                  <a:schemeClr val="bg1"/>
                </a:solidFill>
              </a:rPr>
              <a:t>.</a:t>
            </a:r>
            <a:r>
              <a:rPr lang="en-US" sz="1600" dirty="0" smtClean="0">
                <a:solidFill>
                  <a:schemeClr val="bg1"/>
                </a:solidFill>
              </a:rPr>
              <a:t> . 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en-US" sz="200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700" dirty="0" smtClean="0"/>
              <a:t>  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17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2400" b="1" dirty="0" smtClean="0">
                <a:solidFill>
                  <a:srgbClr val="0000FF"/>
                </a:solidFill>
              </a:rPr>
              <a:t>The Partial Order Reduction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700" dirty="0" smtClean="0"/>
              <a:t>        </a:t>
            </a:r>
            <a:r>
              <a:rPr lang="en-US" sz="1700" dirty="0" err="1" smtClean="0"/>
              <a:t>Valmari</a:t>
            </a:r>
            <a:r>
              <a:rPr lang="en-US" sz="1700" dirty="0" smtClean="0"/>
              <a:t> 90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700" dirty="0" smtClean="0"/>
              <a:t>        </a:t>
            </a:r>
            <a:r>
              <a:rPr lang="en-US" sz="1700" dirty="0" err="1" smtClean="0"/>
              <a:t>Godefroid</a:t>
            </a:r>
            <a:r>
              <a:rPr lang="en-US" sz="1700" dirty="0" smtClean="0"/>
              <a:t> 90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700" dirty="0" smtClean="0"/>
              <a:t>        </a:t>
            </a:r>
            <a:r>
              <a:rPr lang="en-US" sz="1700" dirty="0" err="1" smtClean="0"/>
              <a:t>Peled</a:t>
            </a:r>
            <a:r>
              <a:rPr lang="en-US" sz="1700" dirty="0" smtClean="0"/>
              <a:t> 94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700" dirty="0" smtClean="0"/>
              <a:t>        Gerard </a:t>
            </a:r>
            <a:r>
              <a:rPr lang="en-US" sz="1700" dirty="0" err="1" smtClean="0"/>
              <a:t>Holzmann’s</a:t>
            </a:r>
            <a:r>
              <a:rPr lang="en-US" sz="1700" dirty="0" smtClean="0"/>
              <a:t> SPIN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Four Big Breakthroughs in</a:t>
            </a:r>
            <a:br>
              <a:rPr lang="en-US" dirty="0" smtClean="0"/>
            </a:br>
            <a:r>
              <a:rPr lang="en-US" dirty="0" smtClean="0"/>
              <a:t>Model Checking! </a:t>
            </a:r>
          </a:p>
        </p:txBody>
      </p:sp>
      <p:pic>
        <p:nvPicPr>
          <p:cNvPr id="43012" name="Picture 4" descr="Bur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8175" y="2740025"/>
            <a:ext cx="10604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6" descr="valmar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5029200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7" descr="godefroi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5029200"/>
            <a:ext cx="11858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8" descr="pel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5029200"/>
            <a:ext cx="11318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12" descr="pi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39038" y="2722563"/>
            <a:ext cx="13716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7" name="Rectangle 13"/>
          <p:cNvSpPr>
            <a:spLocks noChangeArrowheads="1"/>
          </p:cNvSpPr>
          <p:nvPr/>
        </p:nvSpPr>
        <p:spPr bwMode="auto">
          <a:xfrm>
            <a:off x="277813" y="22923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43018" name="Picture 12" descr="David_Dil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2743200"/>
            <a:ext cx="14414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DBA-5774-4AC5-BD5B-B667140390F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4320" y="1417638"/>
            <a:ext cx="8869680" cy="1957387"/>
          </a:xfrm>
        </p:spPr>
        <p:txBody>
          <a:bodyPr>
            <a:normAutofit lnSpcReduction="10000"/>
          </a:bodyPr>
          <a:lstStyle/>
          <a:p>
            <a:pPr>
              <a:buFont typeface="Times New Roman" pitchFamily="18" charset="0"/>
              <a:buNone/>
              <a:defRPr/>
            </a:pPr>
            <a:endParaRPr lang="en-US" sz="1900" dirty="0" smtClean="0"/>
          </a:p>
          <a:p>
            <a:pPr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rgbClr val="0000FF"/>
                </a:solidFill>
              </a:rPr>
              <a:t>Bounded Model Checking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1700" dirty="0" err="1" smtClean="0"/>
              <a:t>Biere</a:t>
            </a:r>
            <a:r>
              <a:rPr lang="en-US" sz="1700" dirty="0" smtClean="0"/>
              <a:t>, </a:t>
            </a:r>
            <a:r>
              <a:rPr lang="en-US" sz="1700" dirty="0" err="1" smtClean="0"/>
              <a:t>Cimatti</a:t>
            </a:r>
            <a:r>
              <a:rPr lang="en-US" sz="1700" dirty="0" smtClean="0"/>
              <a:t>, Clarke, Zhu 99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1700" dirty="0" smtClean="0"/>
              <a:t>Using Fast SAT solvers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1700" dirty="0" smtClean="0"/>
              <a:t>Can handle thousands </a:t>
            </a:r>
          </a:p>
          <a:p>
            <a:pPr lvl="1">
              <a:buFontTx/>
              <a:buNone/>
              <a:defRPr/>
            </a:pPr>
            <a:r>
              <a:rPr lang="en-US" sz="1700" dirty="0" smtClean="0"/>
              <a:t>     of state elements</a:t>
            </a:r>
          </a:p>
          <a:p>
            <a:pPr>
              <a:buFont typeface="Times New Roman" pitchFamily="18" charset="0"/>
              <a:buNone/>
              <a:defRPr/>
            </a:pPr>
            <a:endParaRPr lang="en-US" sz="1700" dirty="0" smtClean="0"/>
          </a:p>
          <a:p>
            <a:pPr>
              <a:buFont typeface="Times New Roman" pitchFamily="18" charset="0"/>
              <a:buNone/>
              <a:defRPr/>
            </a:pPr>
            <a:endParaRPr lang="en-US" sz="1900" dirty="0" smtClean="0"/>
          </a:p>
          <a:p>
            <a:pPr>
              <a:buFont typeface="Times New Roman" pitchFamily="18" charset="0"/>
              <a:buNone/>
              <a:defRPr/>
            </a:pPr>
            <a:endParaRPr lang="en-US" sz="1900" dirty="0" smtClean="0"/>
          </a:p>
          <a:p>
            <a:pPr>
              <a:buFont typeface="Times New Roman" pitchFamily="18" charset="0"/>
              <a:buNone/>
              <a:defRPr/>
            </a:pPr>
            <a:endParaRPr lang="en-US" sz="2800" dirty="0" smtClean="0"/>
          </a:p>
          <a:p>
            <a:pPr>
              <a:buFont typeface="Times New Roman" pitchFamily="18" charset="0"/>
              <a:buNone/>
              <a:defRPr/>
            </a:pPr>
            <a:endParaRPr lang="en-US" sz="1900" dirty="0" smtClean="0"/>
          </a:p>
        </p:txBody>
      </p:sp>
      <p:pic>
        <p:nvPicPr>
          <p:cNvPr id="4101" name="Picture 4" descr="bie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0" y="1401763"/>
            <a:ext cx="148907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5911850" y="1390650"/>
          <a:ext cx="1474788" cy="161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4" name="Bitmap Image" r:id="rId5" imgW="2247619" imgH="2324424" progId="">
                  <p:embed/>
                </p:oleObj>
              </mc:Choice>
              <mc:Fallback>
                <p:oleObj name="Bitmap Image" r:id="rId5" imgW="2247619" imgH="2324424" progId="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1850" y="1390650"/>
                        <a:ext cx="1474788" cy="161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7C8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20040" y="3429001"/>
            <a:ext cx="9128760" cy="2133600"/>
            <a:chOff x="80" y="2062"/>
            <a:chExt cx="5900" cy="1221"/>
          </a:xfrm>
        </p:grpSpPr>
        <p:sp>
          <p:nvSpPr>
            <p:cNvPr id="4105" name="Text Box 12"/>
            <p:cNvSpPr txBox="1">
              <a:spLocks noChangeArrowheads="1"/>
            </p:cNvSpPr>
            <p:nvPr/>
          </p:nvSpPr>
          <p:spPr bwMode="auto">
            <a:xfrm>
              <a:off x="249" y="2062"/>
              <a:ext cx="5481" cy="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997A3D">
                  <a:alpha val="74997"/>
                </a:srgbClr>
              </a:prstShdw>
            </a:effectLst>
          </p:spPr>
          <p:txBody>
            <a:bodyPr>
              <a:spAutoFit/>
            </a:bodyPr>
            <a:lstStyle/>
            <a:p>
              <a:r>
                <a:rPr lang="en-US" sz="2000" b="1" dirty="0">
                  <a:solidFill>
                    <a:srgbClr val="990033"/>
                  </a:solidFill>
                </a:rPr>
                <a:t>Can the given property fail in k-steps?</a:t>
              </a:r>
            </a:p>
            <a:p>
              <a:endParaRPr lang="en-US" b="1" dirty="0">
                <a:solidFill>
                  <a:srgbClr val="990033"/>
                </a:solidFill>
              </a:endParaRPr>
            </a:p>
            <a:p>
              <a:r>
                <a:rPr lang="en-US" sz="2500" b="1" dirty="0">
                  <a:solidFill>
                    <a:srgbClr val="990033"/>
                  </a:solidFill>
                </a:rPr>
                <a:t>I(V</a:t>
              </a:r>
              <a:r>
                <a:rPr lang="en-US" sz="2500" b="1" baseline="-25000" dirty="0">
                  <a:solidFill>
                    <a:srgbClr val="990033"/>
                  </a:solidFill>
                </a:rPr>
                <a:t>0</a:t>
              </a:r>
              <a:r>
                <a:rPr lang="en-US" sz="2500" b="1" dirty="0">
                  <a:solidFill>
                    <a:srgbClr val="990033"/>
                  </a:solidFill>
                </a:rPr>
                <a:t>)   </a:t>
              </a:r>
              <a:r>
                <a:rPr lang="el-GR" b="1" dirty="0">
                  <a:solidFill>
                    <a:srgbClr val="990033"/>
                  </a:solidFill>
                </a:rPr>
                <a:t>Λ</a:t>
              </a:r>
              <a:r>
                <a:rPr lang="en-US" sz="2500" b="1" dirty="0">
                  <a:solidFill>
                    <a:srgbClr val="990033"/>
                  </a:solidFill>
                </a:rPr>
                <a:t>  T(V</a:t>
              </a:r>
              <a:r>
                <a:rPr lang="en-US" sz="2500" b="1" baseline="-25000" dirty="0">
                  <a:solidFill>
                    <a:srgbClr val="990033"/>
                  </a:solidFill>
                </a:rPr>
                <a:t>0</a:t>
              </a:r>
              <a:r>
                <a:rPr lang="en-US" sz="2500" b="1" dirty="0">
                  <a:solidFill>
                    <a:srgbClr val="990033"/>
                  </a:solidFill>
                </a:rPr>
                <a:t>,V</a:t>
              </a:r>
              <a:r>
                <a:rPr lang="en-US" sz="2500" b="1" baseline="-25000" dirty="0">
                  <a:solidFill>
                    <a:srgbClr val="990033"/>
                  </a:solidFill>
                </a:rPr>
                <a:t>1</a:t>
              </a:r>
              <a:r>
                <a:rPr lang="en-US" sz="2500" b="1" dirty="0">
                  <a:solidFill>
                    <a:srgbClr val="990033"/>
                  </a:solidFill>
                </a:rPr>
                <a:t>) </a:t>
              </a:r>
              <a:r>
                <a:rPr lang="el-GR" b="1" dirty="0">
                  <a:solidFill>
                    <a:srgbClr val="990033"/>
                  </a:solidFill>
                </a:rPr>
                <a:t>Λ</a:t>
              </a:r>
              <a:r>
                <a:rPr lang="en-US" sz="2500" b="1" dirty="0">
                  <a:solidFill>
                    <a:srgbClr val="990033"/>
                  </a:solidFill>
                </a:rPr>
                <a:t> … </a:t>
              </a:r>
              <a:r>
                <a:rPr lang="el-GR" b="1" dirty="0">
                  <a:solidFill>
                    <a:srgbClr val="990033"/>
                  </a:solidFill>
                </a:rPr>
                <a:t>Λ</a:t>
              </a:r>
              <a:r>
                <a:rPr lang="en-US" sz="2500" b="1" dirty="0">
                  <a:solidFill>
                    <a:srgbClr val="990033"/>
                  </a:solidFill>
                </a:rPr>
                <a:t> T(V</a:t>
              </a:r>
              <a:r>
                <a:rPr lang="en-US" sz="2500" b="1" baseline="-25000" dirty="0">
                  <a:solidFill>
                    <a:srgbClr val="990033"/>
                  </a:solidFill>
                </a:rPr>
                <a:t>k-1</a:t>
              </a:r>
              <a:r>
                <a:rPr lang="en-US" sz="2500" b="1" dirty="0">
                  <a:solidFill>
                    <a:srgbClr val="990033"/>
                  </a:solidFill>
                </a:rPr>
                <a:t>,V</a:t>
              </a:r>
              <a:r>
                <a:rPr lang="en-US" sz="2500" b="1" baseline="-25000" dirty="0">
                  <a:solidFill>
                    <a:srgbClr val="990033"/>
                  </a:solidFill>
                </a:rPr>
                <a:t>k</a:t>
              </a:r>
              <a:r>
                <a:rPr lang="en-US" sz="2500" b="1" dirty="0">
                  <a:solidFill>
                    <a:srgbClr val="990033"/>
                  </a:solidFill>
                </a:rPr>
                <a:t>) </a:t>
              </a:r>
              <a:r>
                <a:rPr lang="el-GR" b="1" dirty="0">
                  <a:solidFill>
                    <a:srgbClr val="990033"/>
                  </a:solidFill>
                </a:rPr>
                <a:t>Λ</a:t>
              </a:r>
              <a:r>
                <a:rPr lang="en-US" sz="2500" b="1" dirty="0">
                  <a:solidFill>
                    <a:srgbClr val="990033"/>
                  </a:solidFill>
                </a:rPr>
                <a:t>   (</a:t>
              </a:r>
              <a:r>
                <a:rPr lang="el-GR" b="1" dirty="0">
                  <a:solidFill>
                    <a:srgbClr val="990033"/>
                  </a:solidFill>
                </a:rPr>
                <a:t>¬</a:t>
              </a:r>
              <a:r>
                <a:rPr lang="en-US" sz="2500" b="1" dirty="0">
                  <a:solidFill>
                    <a:srgbClr val="990033"/>
                  </a:solidFill>
                </a:rPr>
                <a:t> P(V</a:t>
              </a:r>
              <a:r>
                <a:rPr lang="en-US" sz="2500" b="1" baseline="-25000" dirty="0">
                  <a:solidFill>
                    <a:srgbClr val="990033"/>
                  </a:solidFill>
                </a:rPr>
                <a:t>0</a:t>
              </a:r>
              <a:r>
                <a:rPr lang="en-US" sz="2500" b="1" dirty="0">
                  <a:solidFill>
                    <a:srgbClr val="990033"/>
                  </a:solidFill>
                </a:rPr>
                <a:t>) </a:t>
              </a:r>
              <a:r>
                <a:rPr lang="en-US" b="1" dirty="0">
                  <a:solidFill>
                    <a:srgbClr val="990033"/>
                  </a:solidFill>
                </a:rPr>
                <a:t>V</a:t>
              </a:r>
              <a:r>
                <a:rPr lang="el-GR" sz="2500" b="1" dirty="0">
                  <a:solidFill>
                    <a:srgbClr val="990033"/>
                  </a:solidFill>
                </a:rPr>
                <a:t> </a:t>
              </a:r>
              <a:r>
                <a:rPr lang="en-US" sz="2500" b="1" dirty="0">
                  <a:solidFill>
                    <a:srgbClr val="990033"/>
                  </a:solidFill>
                </a:rPr>
                <a:t>… </a:t>
              </a:r>
              <a:r>
                <a:rPr lang="en-US" b="1" dirty="0">
                  <a:solidFill>
                    <a:srgbClr val="990033"/>
                  </a:solidFill>
                </a:rPr>
                <a:t>V</a:t>
              </a:r>
              <a:r>
                <a:rPr lang="el-GR" sz="2500" b="1" dirty="0">
                  <a:solidFill>
                    <a:srgbClr val="990033"/>
                  </a:solidFill>
                </a:rPr>
                <a:t> </a:t>
              </a:r>
              <a:r>
                <a:rPr lang="el-GR" b="1" dirty="0">
                  <a:solidFill>
                    <a:srgbClr val="990033"/>
                  </a:solidFill>
                </a:rPr>
                <a:t>¬</a:t>
              </a:r>
              <a:r>
                <a:rPr lang="en-US" sz="2500" b="1" dirty="0">
                  <a:solidFill>
                    <a:srgbClr val="990033"/>
                  </a:solidFill>
                </a:rPr>
                <a:t> P(</a:t>
              </a:r>
              <a:r>
                <a:rPr lang="en-US" sz="2500" b="1" dirty="0" err="1">
                  <a:solidFill>
                    <a:srgbClr val="990033"/>
                  </a:solidFill>
                </a:rPr>
                <a:t>V</a:t>
              </a:r>
              <a:r>
                <a:rPr lang="en-US" sz="2500" b="1" baseline="-25000" dirty="0" err="1">
                  <a:solidFill>
                    <a:srgbClr val="990033"/>
                  </a:solidFill>
                </a:rPr>
                <a:t>k</a:t>
              </a:r>
              <a:r>
                <a:rPr lang="en-US" sz="2500" b="1" dirty="0">
                  <a:solidFill>
                    <a:srgbClr val="990033"/>
                  </a:solidFill>
                </a:rPr>
                <a:t>))</a:t>
              </a:r>
            </a:p>
          </p:txBody>
        </p:sp>
        <p:sp>
          <p:nvSpPr>
            <p:cNvPr id="4106" name="Freeform 19"/>
            <p:cNvSpPr>
              <a:spLocks/>
            </p:cNvSpPr>
            <p:nvPr/>
          </p:nvSpPr>
          <p:spPr bwMode="auto">
            <a:xfrm>
              <a:off x="1120" y="2815"/>
              <a:ext cx="2368" cy="123"/>
            </a:xfrm>
            <a:custGeom>
              <a:avLst/>
              <a:gdLst>
                <a:gd name="T0" fmla="*/ 0 w 2368"/>
                <a:gd name="T1" fmla="*/ 0 h 123"/>
                <a:gd name="T2" fmla="*/ 1225 w 2368"/>
                <a:gd name="T3" fmla="*/ 122 h 123"/>
                <a:gd name="T4" fmla="*/ 2368 w 2368"/>
                <a:gd name="T5" fmla="*/ 8 h 123"/>
                <a:gd name="T6" fmla="*/ 0 60000 65536"/>
                <a:gd name="T7" fmla="*/ 0 60000 65536"/>
                <a:gd name="T8" fmla="*/ 0 60000 65536"/>
                <a:gd name="T9" fmla="*/ 0 w 2368"/>
                <a:gd name="T10" fmla="*/ 0 h 123"/>
                <a:gd name="T11" fmla="*/ 2368 w 2368"/>
                <a:gd name="T12" fmla="*/ 123 h 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68" h="123">
                  <a:moveTo>
                    <a:pt x="0" y="0"/>
                  </a:moveTo>
                  <a:cubicBezTo>
                    <a:pt x="415" y="60"/>
                    <a:pt x="830" y="121"/>
                    <a:pt x="1225" y="122"/>
                  </a:cubicBezTo>
                  <a:cubicBezTo>
                    <a:pt x="1620" y="123"/>
                    <a:pt x="1994" y="65"/>
                    <a:pt x="2368" y="8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Text Box 20"/>
            <p:cNvSpPr txBox="1">
              <a:spLocks noChangeArrowheads="1"/>
            </p:cNvSpPr>
            <p:nvPr/>
          </p:nvSpPr>
          <p:spPr bwMode="auto">
            <a:xfrm>
              <a:off x="2098" y="2995"/>
              <a:ext cx="6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tx1"/>
                  </a:solidFill>
                </a:rPr>
                <a:t>k-steps</a:t>
              </a:r>
            </a:p>
          </p:txBody>
        </p:sp>
        <p:sp>
          <p:nvSpPr>
            <p:cNvPr id="4108" name="Text Box 21"/>
            <p:cNvSpPr txBox="1">
              <a:spLocks noChangeArrowheads="1"/>
            </p:cNvSpPr>
            <p:nvPr/>
          </p:nvSpPr>
          <p:spPr bwMode="auto">
            <a:xfrm>
              <a:off x="3552" y="2841"/>
              <a:ext cx="242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chemeClr val="tx1"/>
                  </a:solidFill>
                </a:rPr>
                <a:t>Property fails </a:t>
              </a:r>
            </a:p>
            <a:p>
              <a:r>
                <a:rPr lang="en-US" sz="2000" b="1">
                  <a:solidFill>
                    <a:schemeClr val="tx1"/>
                  </a:solidFill>
                </a:rPr>
                <a:t>in some step</a:t>
              </a:r>
            </a:p>
          </p:txBody>
        </p:sp>
        <p:sp>
          <p:nvSpPr>
            <p:cNvPr id="4109" name="Freeform 22"/>
            <p:cNvSpPr>
              <a:spLocks/>
            </p:cNvSpPr>
            <p:nvPr/>
          </p:nvSpPr>
          <p:spPr bwMode="auto">
            <a:xfrm>
              <a:off x="203" y="2807"/>
              <a:ext cx="608" cy="89"/>
            </a:xfrm>
            <a:custGeom>
              <a:avLst/>
              <a:gdLst>
                <a:gd name="T0" fmla="*/ 0 w 608"/>
                <a:gd name="T1" fmla="*/ 0 h 89"/>
                <a:gd name="T2" fmla="*/ 268 w 608"/>
                <a:gd name="T3" fmla="*/ 89 h 89"/>
                <a:gd name="T4" fmla="*/ 608 w 608"/>
                <a:gd name="T5" fmla="*/ 0 h 89"/>
                <a:gd name="T6" fmla="*/ 0 60000 65536"/>
                <a:gd name="T7" fmla="*/ 0 60000 65536"/>
                <a:gd name="T8" fmla="*/ 0 60000 65536"/>
                <a:gd name="T9" fmla="*/ 0 w 608"/>
                <a:gd name="T10" fmla="*/ 0 h 89"/>
                <a:gd name="T11" fmla="*/ 608 w 608"/>
                <a:gd name="T12" fmla="*/ 89 h 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8" h="89">
                  <a:moveTo>
                    <a:pt x="0" y="0"/>
                  </a:moveTo>
                  <a:cubicBezTo>
                    <a:pt x="83" y="44"/>
                    <a:pt x="167" y="89"/>
                    <a:pt x="268" y="89"/>
                  </a:cubicBezTo>
                  <a:cubicBezTo>
                    <a:pt x="369" y="89"/>
                    <a:pt x="488" y="44"/>
                    <a:pt x="608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Text Box 23"/>
            <p:cNvSpPr txBox="1">
              <a:spLocks noChangeArrowheads="1"/>
            </p:cNvSpPr>
            <p:nvPr/>
          </p:nvSpPr>
          <p:spPr bwMode="auto">
            <a:xfrm>
              <a:off x="80" y="2953"/>
              <a:ext cx="9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tx1"/>
                  </a:solidFill>
                </a:rPr>
                <a:t>Initial state</a:t>
              </a:r>
            </a:p>
          </p:txBody>
        </p:sp>
      </p:grp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488238" y="1406525"/>
          <a:ext cx="1592262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5" name="Bitmap Image" r:id="rId7" imgW="4734586" imgH="4200000" progId="">
                  <p:embed/>
                </p:oleObj>
              </mc:Choice>
              <mc:Fallback>
                <p:oleObj name="Bitmap Image" r:id="rId7" imgW="4734586" imgH="4200000" progId="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8238" y="1406525"/>
                        <a:ext cx="1592262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7C8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3486" name="Text Box 30"/>
          <p:cNvSpPr txBox="1">
            <a:spLocks noChangeArrowheads="1"/>
          </p:cNvSpPr>
          <p:nvPr/>
        </p:nvSpPr>
        <p:spPr bwMode="auto">
          <a:xfrm>
            <a:off x="682625" y="5470525"/>
            <a:ext cx="58541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BMC in practice: Circuit with </a:t>
            </a:r>
            <a:r>
              <a:rPr lang="en-US" sz="2000" dirty="0">
                <a:solidFill>
                  <a:srgbClr val="0000FF"/>
                </a:solidFill>
              </a:rPr>
              <a:t>9510 latches</a:t>
            </a:r>
            <a:r>
              <a:rPr lang="en-US" sz="2000" dirty="0">
                <a:solidFill>
                  <a:schemeClr val="tx1"/>
                </a:solidFill>
              </a:rPr>
              <a:t>,</a:t>
            </a:r>
            <a:r>
              <a:rPr lang="en-US" sz="2000" dirty="0">
                <a:solidFill>
                  <a:srgbClr val="66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9499 inputs</a:t>
            </a:r>
          </a:p>
          <a:p>
            <a:r>
              <a:rPr lang="en-US" sz="2000" dirty="0">
                <a:solidFill>
                  <a:schemeClr val="tx1"/>
                </a:solidFill>
              </a:rPr>
              <a:t>BMC formula has </a:t>
            </a:r>
            <a:r>
              <a:rPr lang="en-US" sz="2000" dirty="0">
                <a:solidFill>
                  <a:srgbClr val="0000FF"/>
                </a:solidFill>
              </a:rPr>
              <a:t>4 x 10</a:t>
            </a:r>
            <a:r>
              <a:rPr lang="en-US" sz="2000" baseline="30000" dirty="0">
                <a:solidFill>
                  <a:srgbClr val="0000FF"/>
                </a:solidFill>
              </a:rPr>
              <a:t>6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variables</a:t>
            </a:r>
            <a:r>
              <a:rPr lang="en-US" sz="2000" dirty="0" smtClean="0"/>
              <a:t>,</a:t>
            </a:r>
            <a:r>
              <a:rPr lang="en-US" sz="2000" dirty="0" smtClean="0">
                <a:solidFill>
                  <a:srgbClr val="66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1.2 x 10</a:t>
            </a:r>
            <a:r>
              <a:rPr lang="en-US" sz="2000" baseline="30000" dirty="0">
                <a:solidFill>
                  <a:srgbClr val="0000FF"/>
                </a:solidFill>
              </a:rPr>
              <a:t>7</a:t>
            </a:r>
            <a:r>
              <a:rPr lang="en-US" sz="2000" dirty="0">
                <a:solidFill>
                  <a:srgbClr val="0000FF"/>
                </a:solidFill>
              </a:rPr>
              <a:t> clauses</a:t>
            </a:r>
          </a:p>
          <a:p>
            <a:r>
              <a:rPr lang="en-US" sz="2000" dirty="0">
                <a:solidFill>
                  <a:srgbClr val="0000FF"/>
                </a:solidFill>
              </a:rPr>
              <a:t>Shortest bug </a:t>
            </a:r>
            <a:r>
              <a:rPr lang="en-US" sz="2000" dirty="0">
                <a:solidFill>
                  <a:schemeClr val="tx1"/>
                </a:solidFill>
              </a:rPr>
              <a:t>of </a:t>
            </a:r>
            <a:r>
              <a:rPr lang="en-US" sz="2000" dirty="0">
                <a:solidFill>
                  <a:srgbClr val="0000FF"/>
                </a:solidFill>
              </a:rPr>
              <a:t>length 37 </a:t>
            </a:r>
            <a:r>
              <a:rPr lang="en-US" sz="2000" dirty="0">
                <a:solidFill>
                  <a:schemeClr val="tx1"/>
                </a:solidFill>
              </a:rPr>
              <a:t>found in 69 seconds</a:t>
            </a:r>
          </a:p>
        </p:txBody>
      </p:sp>
      <p:sp>
        <p:nvSpPr>
          <p:cNvPr id="4104" name="Rectangle 2"/>
          <p:cNvSpPr txBox="1">
            <a:spLocks noChangeArrowheads="1"/>
          </p:cNvSpPr>
          <p:nvPr/>
        </p:nvSpPr>
        <p:spPr bwMode="auto">
          <a:xfrm>
            <a:off x="457200" y="182880"/>
            <a:ext cx="8229600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en-US" sz="4000" dirty="0">
                <a:latin typeface="+mj-lt"/>
              </a:rPr>
              <a:t>Four Big Breakthroughs </a:t>
            </a:r>
            <a:r>
              <a:rPr lang="en-US" sz="4000" kern="0" dirty="0" smtClean="0">
                <a:latin typeface="+mj-lt"/>
                <a:cs typeface="Arial"/>
              </a:rPr>
              <a:t>in</a:t>
            </a:r>
            <a:br>
              <a:rPr lang="en-US" sz="4000" kern="0" dirty="0" smtClean="0">
                <a:latin typeface="+mj-lt"/>
                <a:cs typeface="Arial"/>
              </a:rPr>
            </a:br>
            <a:r>
              <a:rPr lang="en-US" sz="4000" kern="0" dirty="0" smtClean="0">
                <a:latin typeface="+mj-lt"/>
                <a:cs typeface="Arial"/>
              </a:rPr>
              <a:t>Model Checking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>
                <a:latin typeface="+mj-lt"/>
              </a:rPr>
              <a:t>(Cont.)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DBA-5774-4AC5-BD5B-B667140390F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25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Four Big Breakthroughs in</a:t>
            </a:r>
            <a:br>
              <a:rPr lang="en-US" dirty="0" smtClean="0"/>
            </a:br>
            <a:r>
              <a:rPr lang="en-US" dirty="0" smtClean="0"/>
              <a:t>Model Checking (Cont.)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17638"/>
            <a:ext cx="8229600" cy="4525962"/>
          </a:xfrm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endParaRPr lang="en-US" sz="2000" dirty="0" smtClean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rgbClr val="0000FF"/>
                </a:solidFill>
              </a:rPr>
              <a:t>Localization Reduction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1800" dirty="0" smtClean="0"/>
              <a:t>Bob </a:t>
            </a:r>
            <a:r>
              <a:rPr lang="en-US" sz="1800" dirty="0" err="1" smtClean="0"/>
              <a:t>Kurshan</a:t>
            </a:r>
            <a:r>
              <a:rPr lang="en-US" sz="1800" dirty="0" smtClean="0"/>
              <a:t> 1994</a:t>
            </a:r>
          </a:p>
          <a:p>
            <a:pPr>
              <a:buFont typeface="Wingdings" pitchFamily="2" charset="2"/>
              <a:buChar char="§"/>
              <a:defRPr/>
            </a:pPr>
            <a:endParaRPr lang="en-US" sz="2000" dirty="0" smtClean="0"/>
          </a:p>
          <a:p>
            <a:pPr marL="0" indent="0">
              <a:buNone/>
              <a:defRPr/>
            </a:pPr>
            <a:endParaRPr lang="en-US" sz="2800" dirty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Font typeface="Wingdings" charset="2"/>
              <a:buChar char="§"/>
              <a:defRPr/>
            </a:pP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2400" b="1" dirty="0" smtClean="0">
                <a:solidFill>
                  <a:srgbClr val="0000FF"/>
                </a:solidFill>
              </a:rPr>
              <a:t>Counterexample Guided Abstraction Refinement (CEGAR)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1800" dirty="0" smtClean="0"/>
              <a:t>Clarke, </a:t>
            </a:r>
            <a:r>
              <a:rPr lang="en-US" sz="1800" dirty="0" err="1" smtClean="0"/>
              <a:t>Grumberg</a:t>
            </a:r>
            <a:r>
              <a:rPr lang="en-US" sz="1800" dirty="0" smtClean="0"/>
              <a:t>, </a:t>
            </a:r>
            <a:r>
              <a:rPr lang="en-US" sz="1800" dirty="0" err="1" smtClean="0"/>
              <a:t>Jha</a:t>
            </a:r>
            <a:r>
              <a:rPr lang="en-US" sz="1800" dirty="0" smtClean="0"/>
              <a:t>, Lu, </a:t>
            </a:r>
            <a:r>
              <a:rPr lang="en-US" sz="1800" dirty="0" err="1" smtClean="0"/>
              <a:t>Veith</a:t>
            </a:r>
            <a:r>
              <a:rPr lang="en-US" sz="1800" dirty="0" smtClean="0"/>
              <a:t> 2000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1800" dirty="0" smtClean="0"/>
              <a:t>Used in most software model checkers</a:t>
            </a:r>
            <a:r>
              <a:rPr lang="en-US" sz="2600" dirty="0" smtClean="0"/>
              <a:t> 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310" y="4883150"/>
            <a:ext cx="1784350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jha-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0247" y="4852988"/>
            <a:ext cx="16129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 descr="or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5797" y="4886325"/>
            <a:ext cx="11779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0972" y="4846638"/>
            <a:ext cx="1581150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8" descr="k566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3680" y="1463040"/>
            <a:ext cx="1595438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1463040"/>
            <a:ext cx="1169988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DBA-5774-4AC5-BD5B-B667140390F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915400" cy="114141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CEGAR</a:t>
            </a:r>
            <a:br>
              <a:rPr lang="en-US" b="1" dirty="0" smtClean="0"/>
            </a:br>
            <a:r>
              <a:rPr lang="en-US" sz="4000" b="0" dirty="0" smtClean="0"/>
              <a:t>C</a:t>
            </a:r>
            <a:r>
              <a:rPr lang="en-US" sz="3600" b="0" dirty="0" smtClean="0">
                <a:solidFill>
                  <a:srgbClr val="0000FF"/>
                </a:solidFill>
              </a:rPr>
              <a:t>ounter </a:t>
            </a:r>
            <a:r>
              <a:rPr lang="en-US" sz="4000" b="0" dirty="0" smtClean="0"/>
              <a:t>E</a:t>
            </a:r>
            <a:r>
              <a:rPr lang="en-US" sz="3600" b="0" dirty="0" smtClean="0">
                <a:solidFill>
                  <a:srgbClr val="0000FF"/>
                </a:solidFill>
              </a:rPr>
              <a:t>xample-</a:t>
            </a:r>
            <a:r>
              <a:rPr lang="en-US" sz="4000" b="0" dirty="0" smtClean="0"/>
              <a:t>G</a:t>
            </a:r>
            <a:r>
              <a:rPr lang="en-US" sz="3600" b="0" dirty="0" smtClean="0">
                <a:solidFill>
                  <a:srgbClr val="0000FF"/>
                </a:solidFill>
              </a:rPr>
              <a:t>uided</a:t>
            </a:r>
            <a:r>
              <a:rPr lang="en-US" sz="3600" b="0" dirty="0" smtClean="0">
                <a:solidFill>
                  <a:srgbClr val="6600FF"/>
                </a:solidFill>
              </a:rPr>
              <a:t> </a:t>
            </a:r>
            <a:r>
              <a:rPr lang="en-US" sz="4000" b="0" dirty="0" smtClean="0"/>
              <a:t>A</a:t>
            </a:r>
            <a:r>
              <a:rPr lang="en-US" sz="3600" b="0" dirty="0" smtClean="0">
                <a:solidFill>
                  <a:srgbClr val="0000FF"/>
                </a:solidFill>
              </a:rPr>
              <a:t>bstraction</a:t>
            </a:r>
            <a:r>
              <a:rPr lang="en-US" sz="3600" dirty="0">
                <a:solidFill>
                  <a:srgbClr val="6600FF"/>
                </a:solidFill>
              </a:rPr>
              <a:t> </a:t>
            </a:r>
            <a:r>
              <a:rPr lang="en-US" sz="4000" b="0" dirty="0" smtClean="0"/>
              <a:t>R</a:t>
            </a:r>
            <a:r>
              <a:rPr lang="en-US" sz="3600" b="0" dirty="0" smtClean="0">
                <a:solidFill>
                  <a:srgbClr val="0000FF"/>
                </a:solidFill>
              </a:rPr>
              <a:t>efinement</a:t>
            </a:r>
            <a:endParaRPr lang="en-US" sz="2800" b="0" dirty="0" smtClean="0">
              <a:solidFill>
                <a:srgbClr val="0000FF"/>
              </a:solidFill>
            </a:endParaRPr>
          </a:p>
        </p:txBody>
      </p:sp>
      <p:sp>
        <p:nvSpPr>
          <p:cNvPr id="312323" name="AutoShape 3"/>
          <p:cNvSpPr>
            <a:spLocks noChangeArrowheads="1"/>
          </p:cNvSpPr>
          <p:nvPr/>
        </p:nvSpPr>
        <p:spPr bwMode="auto">
          <a:xfrm>
            <a:off x="228600" y="2209800"/>
            <a:ext cx="1905000" cy="1676400"/>
          </a:xfrm>
          <a:prstGeom prst="foldedCorner">
            <a:avLst>
              <a:gd name="adj" fmla="val 12500"/>
            </a:avLst>
          </a:prstGeom>
          <a:solidFill>
            <a:srgbClr val="CCCCFF"/>
          </a:solidFill>
          <a:ln w="9525">
            <a:solidFill>
              <a:schemeClr val="bg2"/>
            </a:solidFill>
            <a:round/>
            <a:headEnd/>
            <a:tailEnd/>
          </a:ln>
          <a:effectLst>
            <a:prstShdw prst="shdw17" dist="17961" dir="2700000">
              <a:srgbClr val="4D4D4D"/>
            </a:prstShdw>
          </a:effec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Circuit or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Program</a:t>
            </a:r>
          </a:p>
        </p:txBody>
      </p:sp>
      <p:sp>
        <p:nvSpPr>
          <p:cNvPr id="312331" name="Text Box 11"/>
          <p:cNvSpPr txBox="1">
            <a:spLocks noChangeArrowheads="1"/>
          </p:cNvSpPr>
          <p:nvPr/>
        </p:nvSpPr>
        <p:spPr bwMode="auto">
          <a:xfrm>
            <a:off x="3429000" y="1524000"/>
            <a:ext cx="12589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Initial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Abstraction</a:t>
            </a:r>
          </a:p>
        </p:txBody>
      </p:sp>
      <p:sp>
        <p:nvSpPr>
          <p:cNvPr id="312333" name="AutoShape 13"/>
          <p:cNvSpPr>
            <a:spLocks noChangeArrowheads="1"/>
          </p:cNvSpPr>
          <p:nvPr/>
        </p:nvSpPr>
        <p:spPr bwMode="auto">
          <a:xfrm>
            <a:off x="5867400" y="4581525"/>
            <a:ext cx="1219200" cy="1295400"/>
          </a:xfrm>
          <a:prstGeom prst="cube">
            <a:avLst>
              <a:gd name="adj" fmla="val 6361"/>
            </a:avLst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tx1"/>
                </a:solidFill>
              </a:rPr>
              <a:t>Simulator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008815" y="2205039"/>
            <a:ext cx="1693863" cy="1582738"/>
            <a:chOff x="4415" y="1389"/>
            <a:chExt cx="1067" cy="997"/>
          </a:xfrm>
        </p:grpSpPr>
        <p:cxnSp>
          <p:nvCxnSpPr>
            <p:cNvPr id="51228" name="AutoShape 7"/>
            <p:cNvCxnSpPr>
              <a:cxnSpLocks noChangeShapeType="1"/>
              <a:stCxn id="51218" idx="4"/>
            </p:cNvCxnSpPr>
            <p:nvPr/>
          </p:nvCxnSpPr>
          <p:spPr bwMode="auto">
            <a:xfrm>
              <a:off x="4415" y="1920"/>
              <a:ext cx="874" cy="1"/>
            </a:xfrm>
            <a:prstGeom prst="straightConnector1">
              <a:avLst/>
            </a:prstGeom>
            <a:noFill/>
            <a:ln w="28575">
              <a:solidFill>
                <a:schemeClr val="accent4"/>
              </a:solidFill>
              <a:round/>
              <a:headEnd/>
              <a:tailEnd type="arrow" w="med" len="med"/>
            </a:ln>
          </p:spPr>
        </p:cxnSp>
        <p:sp>
          <p:nvSpPr>
            <p:cNvPr id="312332" name="Text Box 12"/>
            <p:cNvSpPr txBox="1">
              <a:spLocks noChangeArrowheads="1"/>
            </p:cNvSpPr>
            <p:nvPr/>
          </p:nvSpPr>
          <p:spPr bwMode="auto">
            <a:xfrm>
              <a:off x="4604" y="1389"/>
              <a:ext cx="87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No error</a:t>
              </a:r>
              <a:br>
                <a:rPr lang="en-US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</a:br>
              <a:r>
                <a:rPr lang="en-US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or bug found</a:t>
              </a:r>
            </a:p>
          </p:txBody>
        </p:sp>
        <p:sp>
          <p:nvSpPr>
            <p:cNvPr id="312335" name="Text Box 15"/>
            <p:cNvSpPr txBox="1">
              <a:spLocks noChangeArrowheads="1"/>
            </p:cNvSpPr>
            <p:nvPr/>
          </p:nvSpPr>
          <p:spPr bwMode="auto">
            <a:xfrm>
              <a:off x="4694" y="1979"/>
              <a:ext cx="63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Property</a:t>
              </a:r>
            </a:p>
            <a:p>
              <a:pPr>
                <a:defRPr/>
              </a:pPr>
              <a:r>
                <a:rPr lang="de-DE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holds</a:t>
              </a:r>
              <a:endPara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7008817" y="4581525"/>
            <a:ext cx="1411288" cy="1162050"/>
            <a:chOff x="4415" y="2886"/>
            <a:chExt cx="889" cy="732"/>
          </a:xfrm>
        </p:grpSpPr>
        <p:cxnSp>
          <p:nvCxnSpPr>
            <p:cNvPr id="51225" name="AutoShape 16"/>
            <p:cNvCxnSpPr>
              <a:cxnSpLocks noChangeShapeType="1"/>
              <a:stCxn id="312333" idx="4"/>
            </p:cNvCxnSpPr>
            <p:nvPr/>
          </p:nvCxnSpPr>
          <p:spPr bwMode="auto">
            <a:xfrm flipV="1">
              <a:off x="4415" y="3315"/>
              <a:ext cx="558" cy="3"/>
            </a:xfrm>
            <a:prstGeom prst="straightConnector1">
              <a:avLst/>
            </a:prstGeom>
            <a:noFill/>
            <a:ln w="28575">
              <a:solidFill>
                <a:schemeClr val="accent4"/>
              </a:solidFill>
              <a:round/>
              <a:headEnd/>
              <a:tailEnd type="arrow" w="med" len="med"/>
            </a:ln>
          </p:spPr>
        </p:cxnSp>
        <p:sp>
          <p:nvSpPr>
            <p:cNvPr id="312337" name="Text Box 17"/>
            <p:cNvSpPr txBox="1">
              <a:spLocks noChangeArrowheads="1"/>
            </p:cNvSpPr>
            <p:nvPr/>
          </p:nvSpPr>
          <p:spPr bwMode="auto">
            <a:xfrm>
              <a:off x="4558" y="2886"/>
              <a:ext cx="74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Simulation</a:t>
              </a:r>
            </a:p>
            <a:p>
              <a:pPr>
                <a:defRPr/>
              </a:pPr>
              <a:r>
                <a:rPr lang="de-DE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sucessful</a:t>
              </a:r>
              <a:endPara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12338" name="Text Box 18"/>
            <p:cNvSpPr txBox="1">
              <a:spLocks noChangeArrowheads="1"/>
            </p:cNvSpPr>
            <p:nvPr/>
          </p:nvSpPr>
          <p:spPr bwMode="auto">
            <a:xfrm>
              <a:off x="4566" y="3385"/>
              <a:ext cx="72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Bug found</a:t>
              </a:r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611188" y="3541713"/>
            <a:ext cx="4105275" cy="2190750"/>
            <a:chOff x="385" y="2231"/>
            <a:chExt cx="2586" cy="1380"/>
          </a:xfrm>
        </p:grpSpPr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385" y="2795"/>
              <a:ext cx="2586" cy="816"/>
              <a:chOff x="385" y="2795"/>
              <a:chExt cx="2586" cy="816"/>
            </a:xfrm>
          </p:grpSpPr>
          <p:sp>
            <p:nvSpPr>
              <p:cNvPr id="312329" name="Text Box 9"/>
              <p:cNvSpPr txBox="1">
                <a:spLocks noChangeArrowheads="1"/>
              </p:cNvSpPr>
              <p:nvPr/>
            </p:nvSpPr>
            <p:spPr bwMode="auto">
              <a:xfrm>
                <a:off x="385" y="3113"/>
                <a:ext cx="148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Abstraction refinement</a:t>
                </a:r>
              </a:p>
            </p:txBody>
          </p:sp>
          <p:sp>
            <p:nvSpPr>
              <p:cNvPr id="51224" name="AutoShape 19"/>
              <p:cNvSpPr>
                <a:spLocks noChangeArrowheads="1"/>
              </p:cNvSpPr>
              <p:nvPr/>
            </p:nvSpPr>
            <p:spPr bwMode="auto">
              <a:xfrm>
                <a:off x="2064" y="2795"/>
                <a:ext cx="907" cy="816"/>
              </a:xfrm>
              <a:prstGeom prst="cube">
                <a:avLst>
                  <a:gd name="adj" fmla="val 6361"/>
                </a:avLst>
              </a:prstGeom>
              <a:gradFill rotWithShape="1">
                <a:gsLst>
                  <a:gs pos="0">
                    <a:srgbClr val="FF5050"/>
                  </a:gs>
                  <a:gs pos="100000">
                    <a:srgbClr val="FFA0A0"/>
                  </a:gs>
                </a:gsLst>
                <a:lin ang="540000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solidFill>
                      <a:schemeClr val="tx1"/>
                    </a:solidFill>
                  </a:rPr>
                  <a:t>Refinement</a:t>
                </a:r>
              </a:p>
            </p:txBody>
          </p:sp>
        </p:grpSp>
        <p:cxnSp>
          <p:nvCxnSpPr>
            <p:cNvPr id="51222" name="AutoShape 20"/>
            <p:cNvCxnSpPr>
              <a:cxnSpLocks noChangeShapeType="1"/>
              <a:stCxn id="51224" idx="1"/>
            </p:cNvCxnSpPr>
            <p:nvPr/>
          </p:nvCxnSpPr>
          <p:spPr bwMode="auto">
            <a:xfrm flipH="1" flipV="1">
              <a:off x="2491" y="2231"/>
              <a:ext cx="1" cy="616"/>
            </a:xfrm>
            <a:prstGeom prst="straightConnector1">
              <a:avLst/>
            </a:prstGeom>
            <a:noFill/>
            <a:ln w="28575">
              <a:solidFill>
                <a:schemeClr val="accent4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4833939" y="1946275"/>
            <a:ext cx="2166938" cy="1711325"/>
            <a:chOff x="3099" y="1226"/>
            <a:chExt cx="1365" cy="1078"/>
          </a:xfrm>
        </p:grpSpPr>
        <p:sp>
          <p:nvSpPr>
            <p:cNvPr id="51218" name="AutoShape 6"/>
            <p:cNvSpPr>
              <a:spLocks noChangeArrowheads="1"/>
            </p:cNvSpPr>
            <p:nvPr/>
          </p:nvSpPr>
          <p:spPr bwMode="auto">
            <a:xfrm>
              <a:off x="3696" y="1488"/>
              <a:ext cx="768" cy="816"/>
            </a:xfrm>
            <a:prstGeom prst="cube">
              <a:avLst>
                <a:gd name="adj" fmla="val 6361"/>
              </a:avLst>
            </a:prstGeom>
            <a:gradFill rotWithShape="1">
              <a:gsLst>
                <a:gs pos="0">
                  <a:srgbClr val="FF6600"/>
                </a:gs>
                <a:gs pos="100000">
                  <a:srgbClr val="FF9E5D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Model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>
                  <a:solidFill>
                    <a:schemeClr val="tx1"/>
                  </a:solidFill>
                </a:rPr>
                <a:t>Checker</a:t>
              </a:r>
            </a:p>
          </p:txBody>
        </p:sp>
        <p:sp>
          <p:nvSpPr>
            <p:cNvPr id="312330" name="Text Box 10"/>
            <p:cNvSpPr txBox="1">
              <a:spLocks noChangeArrowheads="1"/>
            </p:cNvSpPr>
            <p:nvPr/>
          </p:nvSpPr>
          <p:spPr bwMode="auto">
            <a:xfrm>
              <a:off x="3673" y="1226"/>
              <a:ext cx="7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Verification</a:t>
              </a:r>
            </a:p>
          </p:txBody>
        </p:sp>
        <p:sp>
          <p:nvSpPr>
            <p:cNvPr id="51220" name="Line 21"/>
            <p:cNvSpPr>
              <a:spLocks noChangeShapeType="1"/>
            </p:cNvSpPr>
            <p:nvPr/>
          </p:nvSpPr>
          <p:spPr bwMode="auto">
            <a:xfrm>
              <a:off x="3099" y="1902"/>
              <a:ext cx="604" cy="0"/>
            </a:xfrm>
            <a:prstGeom prst="line">
              <a:avLst/>
            </a:prstGeom>
            <a:noFill/>
            <a:ln w="25400">
              <a:solidFill>
                <a:schemeClr val="accent4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3840164" y="5734050"/>
            <a:ext cx="2593975" cy="919163"/>
            <a:chOff x="2419" y="3612"/>
            <a:chExt cx="1634" cy="579"/>
          </a:xfrm>
        </p:grpSpPr>
        <p:cxnSp>
          <p:nvCxnSpPr>
            <p:cNvPr id="51216" name="AutoShape 8"/>
            <p:cNvCxnSpPr>
              <a:cxnSpLocks noChangeShapeType="1"/>
            </p:cNvCxnSpPr>
            <p:nvPr/>
          </p:nvCxnSpPr>
          <p:spPr bwMode="auto">
            <a:xfrm rot="16200000" flipV="1">
              <a:off x="3237" y="2892"/>
              <a:ext cx="96" cy="1536"/>
            </a:xfrm>
            <a:prstGeom prst="bentConnector3">
              <a:avLst>
                <a:gd name="adj1" fmla="val -150000"/>
              </a:avLst>
            </a:prstGeom>
            <a:noFill/>
            <a:ln w="28575">
              <a:solidFill>
                <a:schemeClr val="accent4"/>
              </a:solidFill>
              <a:miter lim="800000"/>
              <a:headEnd/>
              <a:tailEnd type="arrow" w="med" len="med"/>
            </a:ln>
          </p:spPr>
        </p:cxnSp>
        <p:sp>
          <p:nvSpPr>
            <p:cNvPr id="312342" name="Text Box 22"/>
            <p:cNvSpPr txBox="1">
              <a:spLocks noChangeArrowheads="1"/>
            </p:cNvSpPr>
            <p:nvPr/>
          </p:nvSpPr>
          <p:spPr bwMode="auto">
            <a:xfrm>
              <a:off x="2419" y="3958"/>
              <a:ext cx="161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Spurious counterexample</a:t>
              </a:r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6438900" y="3657600"/>
            <a:ext cx="1833563" cy="1001713"/>
            <a:chOff x="4056" y="2304"/>
            <a:chExt cx="1155" cy="631"/>
          </a:xfrm>
        </p:grpSpPr>
        <p:cxnSp>
          <p:nvCxnSpPr>
            <p:cNvPr id="51214" name="AutoShape 14"/>
            <p:cNvCxnSpPr>
              <a:cxnSpLocks noChangeShapeType="1"/>
              <a:stCxn id="51218" idx="3"/>
              <a:endCxn id="312333" idx="1"/>
            </p:cNvCxnSpPr>
            <p:nvPr/>
          </p:nvCxnSpPr>
          <p:spPr bwMode="auto">
            <a:xfrm>
              <a:off x="4056" y="2304"/>
              <a:ext cx="0" cy="631"/>
            </a:xfrm>
            <a:prstGeom prst="straightConnector1">
              <a:avLst/>
            </a:prstGeom>
            <a:noFill/>
            <a:ln w="28575">
              <a:solidFill>
                <a:schemeClr val="accent4"/>
              </a:solidFill>
              <a:round/>
              <a:headEnd/>
              <a:tailEnd type="arrow" w="med" len="med"/>
            </a:ln>
          </p:spPr>
        </p:cxnSp>
        <p:sp>
          <p:nvSpPr>
            <p:cNvPr id="312343" name="Text Box 23"/>
            <p:cNvSpPr txBox="1">
              <a:spLocks noChangeArrowheads="1"/>
            </p:cNvSpPr>
            <p:nvPr/>
          </p:nvSpPr>
          <p:spPr bwMode="auto">
            <a:xfrm>
              <a:off x="4122" y="2498"/>
              <a:ext cx="1089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Counterexample</a:t>
              </a:r>
            </a:p>
          </p:txBody>
        </p:sp>
      </p:grpSp>
      <p:sp>
        <p:nvSpPr>
          <p:cNvPr id="312356" name="AutoShape 36"/>
          <p:cNvSpPr>
            <a:spLocks noChangeArrowheads="1"/>
          </p:cNvSpPr>
          <p:nvPr/>
        </p:nvSpPr>
        <p:spPr bwMode="auto">
          <a:xfrm>
            <a:off x="3365500" y="2257425"/>
            <a:ext cx="1439863" cy="1295400"/>
          </a:xfrm>
          <a:prstGeom prst="cube">
            <a:avLst>
              <a:gd name="adj" fmla="val 6361"/>
            </a:avLst>
          </a:prstGeom>
          <a:solidFill>
            <a:srgbClr val="F8B93A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Abstract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312359" name="Line 39"/>
          <p:cNvSpPr>
            <a:spLocks noChangeShapeType="1"/>
          </p:cNvSpPr>
          <p:nvPr/>
        </p:nvSpPr>
        <p:spPr bwMode="auto">
          <a:xfrm flipV="1">
            <a:off x="2114550" y="3014663"/>
            <a:ext cx="1285875" cy="14287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advTm="903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3" grpId="0" animBg="1" autoUpdateAnimBg="0"/>
      <p:bldP spid="312331" grpId="0"/>
      <p:bldP spid="312333" grpId="0" animBg="1" autoUpdateAnimBg="0"/>
      <p:bldP spid="312356" grpId="0" animBg="1"/>
      <p:bldP spid="31235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DBA-5774-4AC5-BD5B-B667140390F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141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3300"/>
                </a:solidFill>
              </a:rPr>
              <a:t>Future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3300"/>
                </a:solidFill>
              </a:rPr>
              <a:t>Challenge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Is it possible to model check software?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8640" y="1600200"/>
            <a:ext cx="8001000" cy="4525963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According to </a:t>
            </a:r>
            <a:r>
              <a:rPr lang="en-US" sz="2800" dirty="0" smtClean="0">
                <a:latin typeface="Forte" pitchFamily="66" charset="0"/>
              </a:rPr>
              <a:t>Wired News</a:t>
            </a:r>
            <a:r>
              <a:rPr lang="en-US" dirty="0" smtClean="0"/>
              <a:t> on Nov 10, 2005: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  “</a:t>
            </a:r>
            <a:r>
              <a:rPr lang="en-US" dirty="0" smtClean="0">
                <a:solidFill>
                  <a:schemeClr val="tx1"/>
                </a:solidFill>
              </a:rPr>
              <a:t>When </a:t>
            </a:r>
            <a:r>
              <a:rPr lang="en-US" b="1" dirty="0" smtClean="0">
                <a:solidFill>
                  <a:srgbClr val="0000FF"/>
                </a:solidFill>
              </a:rPr>
              <a:t>Bill Gates </a:t>
            </a:r>
            <a:r>
              <a:rPr lang="en-US" dirty="0" smtClean="0">
                <a:solidFill>
                  <a:schemeClr val="tx1"/>
                </a:solidFill>
              </a:rPr>
              <a:t>announced that the technology was under development at the 2002 Windows Engineering Conference, he called it </a:t>
            </a:r>
            <a:r>
              <a:rPr lang="en-US" b="1" dirty="0" smtClean="0">
                <a:solidFill>
                  <a:srgbClr val="0000FF"/>
                </a:solidFill>
              </a:rPr>
              <a:t>the Holy Grail </a:t>
            </a:r>
            <a:r>
              <a:rPr lang="en-US" dirty="0" smtClean="0">
                <a:solidFill>
                  <a:schemeClr val="tx1"/>
                </a:solidFill>
              </a:rPr>
              <a:t>of computer science</a:t>
            </a:r>
            <a:r>
              <a:rPr lang="en-US" dirty="0" smtClean="0"/>
              <a:t>”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DBA-5774-4AC5-BD5B-B667140390F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141413"/>
          </a:xfrm>
        </p:spPr>
        <p:txBody>
          <a:bodyPr/>
          <a:lstStyle/>
          <a:p>
            <a:r>
              <a:rPr lang="en-US" dirty="0" smtClean="0"/>
              <a:t>Software Example: Device Driver Code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7550" y="1355725"/>
            <a:ext cx="8426450" cy="4683125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  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   Also according to </a:t>
            </a:r>
            <a:r>
              <a:rPr lang="en-US" dirty="0" smtClean="0">
                <a:latin typeface="Forte" pitchFamily="66" charset="0"/>
              </a:rPr>
              <a:t>Wired News</a:t>
            </a:r>
            <a:r>
              <a:rPr lang="en-US" dirty="0" smtClean="0"/>
              <a:t>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 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   “Microsoft has developed a tool called Static Device Verifier or SDV, that uses ‘</a:t>
            </a:r>
            <a:r>
              <a:rPr lang="en-US" b="1" dirty="0" smtClean="0">
                <a:solidFill>
                  <a:srgbClr val="0000FF"/>
                </a:solidFill>
              </a:rPr>
              <a:t>Model Checking</a:t>
            </a:r>
            <a:r>
              <a:rPr lang="en-US" dirty="0" smtClean="0"/>
              <a:t>’ to analyze the source code for Windows drivers and see if the code that the programmer wrote matches a mathematical model of what a Windows device driver should do. If the driver doesn’t match the model, the SDV warns that the driver might contain a bug.”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   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18468" name="Text Box 4"/>
          <p:cNvSpPr txBox="1">
            <a:spLocks noChangeArrowheads="1"/>
          </p:cNvSpPr>
          <p:nvPr/>
        </p:nvSpPr>
        <p:spPr bwMode="auto">
          <a:xfrm>
            <a:off x="1554480" y="5875338"/>
            <a:ext cx="3063240" cy="61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dirty="0" smtClean="0"/>
              <a:t>Ball </a:t>
            </a:r>
            <a:r>
              <a:rPr lang="en-US" dirty="0"/>
              <a:t>and </a:t>
            </a:r>
            <a:r>
              <a:rPr lang="en-US" dirty="0" err="1"/>
              <a:t>Rajamani</a:t>
            </a:r>
            <a:r>
              <a:rPr lang="en-US" dirty="0"/>
              <a:t>, </a:t>
            </a:r>
            <a:r>
              <a:rPr lang="en-US" dirty="0" smtClean="0"/>
              <a:t>Microsoft</a:t>
            </a:r>
            <a:endParaRPr lang="en-US" dirty="0"/>
          </a:p>
          <a:p>
            <a:endParaRPr lang="en-US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772025" y="5105400"/>
            <a:ext cx="2695575" cy="1371600"/>
            <a:chOff x="4772025" y="5105400"/>
            <a:chExt cx="2695575" cy="1371600"/>
          </a:xfrm>
        </p:grpSpPr>
        <p:pic>
          <p:nvPicPr>
            <p:cNvPr id="59398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72025" y="5381625"/>
              <a:ext cx="1095375" cy="1095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399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24600" y="5105400"/>
              <a:ext cx="1143000" cy="1355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Model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Checking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Cyber-Physical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Systems</a:t>
            </a:r>
            <a:endParaRPr lang="en-US" sz="3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54480"/>
            <a:ext cx="7955280" cy="269748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Clr>
                <a:srgbClr val="191919"/>
              </a:buClr>
            </a:pPr>
            <a:r>
              <a:rPr lang="en-US" sz="2800" dirty="0" smtClean="0"/>
              <a:t>Significant breakthrough in </a:t>
            </a:r>
            <a:r>
              <a:rPr lang="en-US" sz="2800" dirty="0"/>
              <a:t>unifying </a:t>
            </a:r>
            <a:r>
              <a:rPr lang="en-US" sz="2800" b="1" dirty="0">
                <a:solidFill>
                  <a:srgbClr val="0000FF"/>
                </a:solidFill>
              </a:rPr>
              <a:t>logical reasoning 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rgbClr val="0000FF"/>
                </a:solidFill>
              </a:rPr>
              <a:t>numerical methods </a:t>
            </a:r>
            <a:r>
              <a:rPr lang="en-US" sz="2800" dirty="0"/>
              <a:t>[</a:t>
            </a:r>
            <a:r>
              <a:rPr lang="en-US" sz="2800" dirty="0" err="1"/>
              <a:t>Gao</a:t>
            </a:r>
            <a:r>
              <a:rPr lang="en-US" sz="2800" dirty="0"/>
              <a:t> et al. LICS’12, IJCAR’12, PhD Thesis, CADE’</a:t>
            </a:r>
            <a:r>
              <a:rPr lang="en-US" sz="2800" dirty="0" smtClean="0"/>
              <a:t>13, FMCAD’13]</a:t>
            </a:r>
            <a:endParaRPr lang="en-US" sz="2800" dirty="0"/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191919"/>
              </a:buClr>
            </a:pPr>
            <a:r>
              <a:rPr lang="en-US" sz="2800" b="1" dirty="0" smtClean="0">
                <a:solidFill>
                  <a:srgbClr val="0000FF"/>
                </a:solidFill>
              </a:rPr>
              <a:t>Delta-Reachability</a:t>
            </a:r>
            <a:r>
              <a:rPr lang="en-US" altLang="zh-CN" sz="2800" dirty="0" smtClean="0"/>
              <a:t>: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</a:t>
            </a:r>
            <a:r>
              <a:rPr lang="en-US" sz="2800" dirty="0" smtClean="0"/>
              <a:t>heory </a:t>
            </a:r>
            <a:r>
              <a:rPr lang="en-US" sz="2800" dirty="0"/>
              <a:t>and tools </a:t>
            </a:r>
            <a:r>
              <a:rPr lang="en-US" sz="2800" dirty="0" smtClean="0"/>
              <a:t>for performing </a:t>
            </a:r>
            <a:r>
              <a:rPr lang="en-US" sz="2800" dirty="0"/>
              <a:t>model checking &amp; parameter synthesis </a:t>
            </a:r>
            <a:r>
              <a:rPr lang="en-US" sz="2800" dirty="0" smtClean="0"/>
              <a:t>on </a:t>
            </a:r>
            <a:r>
              <a:rPr lang="en-US" sz="2800" b="1" dirty="0" smtClean="0">
                <a:solidFill>
                  <a:srgbClr val="0000FF"/>
                </a:solidFill>
              </a:rPr>
              <a:t>nonlinear </a:t>
            </a:r>
            <a:r>
              <a:rPr lang="en-US" sz="2800" b="1" dirty="0">
                <a:solidFill>
                  <a:srgbClr val="0000FF"/>
                </a:solidFill>
              </a:rPr>
              <a:t>c</a:t>
            </a:r>
            <a:r>
              <a:rPr lang="en-US" sz="2800" b="1" dirty="0" smtClean="0">
                <a:solidFill>
                  <a:srgbClr val="0000FF"/>
                </a:solidFill>
              </a:rPr>
              <a:t>yber-physical systems.</a:t>
            </a:r>
            <a:endParaRPr lang="en-US" sz="2800" b="1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DBA-5774-4AC5-BD5B-B667140390F4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2" t="14605" r="61134" b="37277"/>
          <a:stretch/>
        </p:blipFill>
        <p:spPr>
          <a:xfrm>
            <a:off x="3840480" y="4297680"/>
            <a:ext cx="2076994" cy="20599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330"/>
          <a:stretch/>
        </p:blipFill>
        <p:spPr>
          <a:xfrm>
            <a:off x="6126480" y="4297680"/>
            <a:ext cx="2057400" cy="20391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0800000" flipV="1">
            <a:off x="914400" y="5701784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Sicun</a:t>
            </a:r>
            <a:r>
              <a:rPr lang="en-US" dirty="0" smtClean="0"/>
              <a:t> </a:t>
            </a:r>
            <a:r>
              <a:rPr lang="en-US" dirty="0" err="1" smtClean="0"/>
              <a:t>Gao</a:t>
            </a:r>
            <a:r>
              <a:rPr lang="en-US" dirty="0" smtClean="0"/>
              <a:t> and </a:t>
            </a:r>
            <a:r>
              <a:rPr lang="en-US" dirty="0" err="1" smtClean="0"/>
              <a:t>Soonho</a:t>
            </a:r>
            <a:r>
              <a:rPr lang="en-US" dirty="0" smtClean="0"/>
              <a:t> Kong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Cardiac Cells Model </a:t>
            </a:r>
            <a:br>
              <a:rPr lang="en-US" dirty="0" smtClean="0"/>
            </a:br>
            <a:r>
              <a:rPr lang="en-US" sz="2700" dirty="0" smtClean="0"/>
              <a:t>[</a:t>
            </a:r>
            <a:r>
              <a:rPr lang="en-US" sz="2700" dirty="0" err="1" smtClean="0"/>
              <a:t>Radu</a:t>
            </a:r>
            <a:r>
              <a:rPr lang="en-US" sz="2700" dirty="0" smtClean="0"/>
              <a:t> et al.  CAV 2011]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6309360" cy="466344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Model Checking Results: </a:t>
            </a:r>
          </a:p>
          <a:p>
            <a:pPr lvl="1"/>
            <a:r>
              <a:rPr lang="en-US" dirty="0" smtClean="0"/>
              <a:t>Nonlinear ODEs with </a:t>
            </a:r>
            <a:r>
              <a:rPr lang="en-US" b="1" dirty="0" err="1" smtClean="0">
                <a:solidFill>
                  <a:srgbClr val="0000FF"/>
                </a:solidFill>
              </a:rPr>
              <a:t>sigmoids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Solved logic formulas with </a:t>
            </a:r>
            <a:r>
              <a:rPr lang="en-US" b="1" dirty="0" smtClean="0">
                <a:solidFill>
                  <a:srgbClr val="0000FF"/>
                </a:solidFill>
              </a:rPr>
              <a:t>hundreds </a:t>
            </a:r>
            <a:r>
              <a:rPr lang="en-US" dirty="0" smtClean="0"/>
              <a:t>of such ODEs. [</a:t>
            </a:r>
            <a:r>
              <a:rPr lang="en-US" dirty="0" err="1" smtClean="0"/>
              <a:t>Gao</a:t>
            </a:r>
            <a:r>
              <a:rPr lang="en-US" dirty="0" smtClean="0"/>
              <a:t> et al FMCAD 13]</a:t>
            </a:r>
          </a:p>
          <a:p>
            <a:pPr lvl="1"/>
            <a:r>
              <a:rPr lang="en-US" dirty="0" smtClean="0"/>
              <a:t>Counterexamples indicate when cardiac cells </a:t>
            </a:r>
            <a:r>
              <a:rPr lang="en-US" b="1" dirty="0" smtClean="0">
                <a:solidFill>
                  <a:srgbClr val="0000FF"/>
                </a:solidFill>
              </a:rPr>
              <a:t>lose excitability. </a:t>
            </a:r>
            <a:r>
              <a:rPr lang="en-US" dirty="0" smtClean="0"/>
              <a:t>Confirmed by </a:t>
            </a:r>
            <a:r>
              <a:rPr lang="en-US" b="1" dirty="0" smtClean="0">
                <a:solidFill>
                  <a:srgbClr val="0000FF"/>
                </a:solidFill>
              </a:rPr>
              <a:t>experimental data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DBA-5774-4AC5-BD5B-B667140390F4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6537960" y="3063240"/>
            <a:ext cx="2377440" cy="2331720"/>
            <a:chOff x="1618" y="2350"/>
            <a:chExt cx="2087" cy="1909"/>
          </a:xfrm>
        </p:grpSpPr>
        <p:pic>
          <p:nvPicPr>
            <p:cNvPr id="7" name="Picture 6" descr="Multiaffine_hybrid_automaton_cardiac_cel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18" y="2350"/>
              <a:ext cx="2087" cy="1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739" y="4110"/>
              <a:ext cx="128" cy="1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800"/>
            </a:p>
          </p:txBody>
        </p:sp>
      </p:grpSp>
      <p:pic>
        <p:nvPicPr>
          <p:cNvPr id="16" name="Picture 13" descr="atria_sim_part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9560" y="1737360"/>
            <a:ext cx="989900" cy="117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558" y="2514600"/>
            <a:ext cx="6057282" cy="1965960"/>
          </a:xfrm>
          <a:prstGeom prst="rect">
            <a:avLst/>
          </a:prstGeom>
        </p:spPr>
      </p:pic>
      <p:pic>
        <p:nvPicPr>
          <p:cNvPr id="17" name="Picture 3" descr="C:\fenton2\Espiral1a\niels_defib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12280" y="1737360"/>
            <a:ext cx="1004778" cy="11687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9181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DBA-5774-4AC5-BD5B-B667140390F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6713" y="57150"/>
            <a:ext cx="8777287" cy="1141413"/>
          </a:xfrm>
          <a:noFill/>
        </p:spPr>
        <p:txBody>
          <a:bodyPr lIns="90487" tIns="44450" rIns="90487" bIns="44450">
            <a:normAutofit fontScale="90000"/>
          </a:bodyPr>
          <a:lstStyle/>
          <a:p>
            <a:r>
              <a:rPr lang="en-US" altLang="zh-CN" dirty="0" smtClean="0">
                <a:ea typeface="宋体" pitchFamily="2" charset="-122"/>
              </a:rPr>
              <a:t>Turing's Quote on Program Verification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17638"/>
            <a:ext cx="5327650" cy="2987675"/>
          </a:xfrm>
          <a:noFill/>
        </p:spPr>
        <p:txBody>
          <a:bodyPr lIns="90487" tIns="44450" rIns="90487" bIns="44450"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zh-CN" sz="2000" dirty="0" smtClean="0">
                <a:ea typeface="宋体" pitchFamily="2" charset="-122"/>
              </a:rPr>
              <a:t>“How can one </a:t>
            </a:r>
            <a:r>
              <a:rPr lang="en-US" altLang="zh-CN" sz="2000" b="1" dirty="0" smtClean="0">
                <a:solidFill>
                  <a:srgbClr val="0000FF"/>
                </a:solidFill>
                <a:ea typeface="宋体" pitchFamily="2" charset="-122"/>
              </a:rPr>
              <a:t>check a routine </a:t>
            </a:r>
            <a:r>
              <a:rPr lang="en-US" altLang="zh-CN" sz="2000" dirty="0" smtClean="0">
                <a:ea typeface="宋体" pitchFamily="2" charset="-122"/>
              </a:rPr>
              <a:t>in the sense of </a:t>
            </a:r>
            <a:r>
              <a:rPr lang="en-US" altLang="zh-CN" sz="2000" b="1" dirty="0" smtClean="0">
                <a:solidFill>
                  <a:srgbClr val="0000FF"/>
                </a:solidFill>
                <a:ea typeface="宋体" pitchFamily="2" charset="-122"/>
              </a:rPr>
              <a:t>making sure that it is right</a:t>
            </a:r>
            <a:r>
              <a:rPr lang="en-US" altLang="zh-CN" sz="2000" dirty="0" smtClean="0">
                <a:ea typeface="宋体" pitchFamily="2" charset="-122"/>
              </a:rPr>
              <a:t>?”</a:t>
            </a:r>
            <a:br>
              <a:rPr lang="en-US" altLang="zh-CN" sz="2000" dirty="0" smtClean="0">
                <a:ea typeface="宋体" pitchFamily="2" charset="-122"/>
              </a:rPr>
            </a:br>
            <a:endParaRPr lang="en-US" altLang="zh-CN" sz="2000" dirty="0" smtClean="0">
              <a:ea typeface="宋体" pitchFamily="2" charset="-122"/>
            </a:endParaRPr>
          </a:p>
          <a:p>
            <a:pPr>
              <a:buFont typeface="Wingdings" pitchFamily="2" charset="2"/>
              <a:buChar char="§"/>
            </a:pPr>
            <a:r>
              <a:rPr lang="en-US" altLang="zh-CN" sz="2000" dirty="0" smtClean="0">
                <a:ea typeface="宋体" pitchFamily="2" charset="-122"/>
              </a:rPr>
              <a:t>“The programmer should make a number of definite </a:t>
            </a:r>
            <a:r>
              <a:rPr lang="en-US" altLang="zh-CN" sz="2000" b="1" dirty="0" smtClean="0">
                <a:solidFill>
                  <a:srgbClr val="0000FF"/>
                </a:solidFill>
                <a:ea typeface="宋体" pitchFamily="2" charset="-122"/>
              </a:rPr>
              <a:t>assertions which can be checked </a:t>
            </a:r>
            <a:r>
              <a:rPr lang="en-US" altLang="zh-CN" sz="2000" dirty="0" smtClean="0">
                <a:ea typeface="宋体" pitchFamily="2" charset="-122"/>
              </a:rPr>
              <a:t>individually, and from which </a:t>
            </a:r>
            <a:r>
              <a:rPr lang="en-US" altLang="zh-CN" sz="2000" b="1" dirty="0" smtClean="0">
                <a:solidFill>
                  <a:srgbClr val="0000FF"/>
                </a:solidFill>
                <a:ea typeface="宋体" pitchFamily="2" charset="-122"/>
              </a:rPr>
              <a:t>the correctness of the whole program</a:t>
            </a:r>
            <a:r>
              <a:rPr lang="en-US" altLang="zh-CN" sz="2000" dirty="0" smtClean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altLang="zh-CN" sz="2000" dirty="0" smtClean="0">
                <a:ea typeface="宋体" pitchFamily="2" charset="-122"/>
              </a:rPr>
              <a:t>easily follows.”</a:t>
            </a:r>
          </a:p>
          <a:p>
            <a:pPr marL="0" indent="0">
              <a:buNone/>
            </a:pPr>
            <a:endParaRPr lang="en-US" altLang="zh-CN" sz="2000" dirty="0">
              <a:ea typeface="宋体" pitchFamily="2" charset="-122"/>
            </a:endParaRPr>
          </a:p>
          <a:p>
            <a:pPr>
              <a:buFont typeface="Wingdings" pitchFamily="2" charset="2"/>
              <a:buChar char="§"/>
            </a:pPr>
            <a:endParaRPr lang="en-US" altLang="zh-CN" sz="2000" dirty="0" smtClean="0">
              <a:solidFill>
                <a:srgbClr val="FF6600"/>
              </a:solidFill>
              <a:ea typeface="宋体" pitchFamily="2" charset="-122"/>
            </a:endParaRPr>
          </a:p>
          <a:p>
            <a:pPr marL="0" indent="0">
              <a:buNone/>
            </a:pPr>
            <a:r>
              <a:rPr lang="en-US" altLang="zh-CN" sz="1400" dirty="0" smtClean="0">
                <a:ea typeface="宋体" pitchFamily="2" charset="-122"/>
              </a:rPr>
              <a:t>   </a:t>
            </a:r>
          </a:p>
          <a:p>
            <a:pPr marL="0" indent="0">
              <a:buNone/>
            </a:pPr>
            <a:endParaRPr lang="en-US" altLang="zh-CN" sz="1400" dirty="0">
              <a:ea typeface="宋体" pitchFamily="2" charset="-122"/>
            </a:endParaRPr>
          </a:p>
          <a:p>
            <a:pPr marL="0" indent="0">
              <a:buNone/>
            </a:pPr>
            <a:endParaRPr lang="en-US" altLang="zh-CN" sz="1400" dirty="0" smtClean="0">
              <a:ea typeface="宋体" pitchFamily="2" charset="-122"/>
            </a:endParaRPr>
          </a:p>
          <a:p>
            <a:pPr marL="0" indent="0">
              <a:buNone/>
            </a:pPr>
            <a:r>
              <a:rPr lang="en-US" altLang="zh-CN" sz="1400" dirty="0" smtClean="0">
                <a:ea typeface="宋体" pitchFamily="2" charset="-122"/>
              </a:rPr>
              <a:t> Quote by </a:t>
            </a:r>
            <a:r>
              <a:rPr lang="en-US" altLang="zh-CN" sz="1400" dirty="0" smtClean="0">
                <a:solidFill>
                  <a:srgbClr val="0000FF"/>
                </a:solidFill>
                <a:ea typeface="宋体" pitchFamily="2" charset="-122"/>
              </a:rPr>
              <a:t>A. M. Turing </a:t>
            </a:r>
            <a:r>
              <a:rPr lang="en-US" altLang="zh-CN" sz="1400" dirty="0" smtClean="0">
                <a:ea typeface="宋体" pitchFamily="2" charset="-122"/>
              </a:rPr>
              <a:t>on </a:t>
            </a:r>
            <a:r>
              <a:rPr lang="en-US" altLang="zh-CN" sz="1400" dirty="0" smtClean="0">
                <a:solidFill>
                  <a:srgbClr val="0000FF"/>
                </a:solidFill>
                <a:ea typeface="宋体" pitchFamily="2" charset="-122"/>
              </a:rPr>
              <a:t>24 June 1949 </a:t>
            </a:r>
            <a:r>
              <a:rPr lang="en-US" altLang="zh-CN" sz="1400" dirty="0" smtClean="0">
                <a:ea typeface="宋体" pitchFamily="2" charset="-122"/>
              </a:rPr>
              <a:t>at the inaugural conference                 of the EDSAC computer at the Mathematical Laboratory, Cambridge.</a:t>
            </a:r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9072" y="1496537"/>
            <a:ext cx="3450336" cy="4767072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Example: The </a:t>
            </a:r>
            <a:r>
              <a:rPr lang="en-US" sz="3600" dirty="0" err="1" smtClean="0"/>
              <a:t>Kepler</a:t>
            </a:r>
            <a:r>
              <a:rPr lang="en-US" sz="3600" dirty="0" smtClean="0"/>
              <a:t> Conjecture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508760"/>
            <a:ext cx="8229599" cy="48463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Clr>
                <a:srgbClr val="191919"/>
              </a:buClr>
            </a:pPr>
            <a:r>
              <a:rPr lang="en-US" sz="2400" dirty="0" smtClean="0"/>
              <a:t>The Flyspeck project led by </a:t>
            </a:r>
            <a:r>
              <a:rPr lang="en-US" sz="2400" dirty="0" err="1" smtClean="0"/>
              <a:t>by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Thomas Hales </a:t>
            </a:r>
            <a:r>
              <a:rPr lang="en-US" sz="2400" dirty="0" smtClean="0"/>
              <a:t>aims for a complete formal proof of the </a:t>
            </a:r>
            <a:r>
              <a:rPr lang="en-US" sz="2400" b="1" dirty="0" err="1" smtClean="0">
                <a:solidFill>
                  <a:srgbClr val="0000FF"/>
                </a:solidFill>
              </a:rPr>
              <a:t>Kepler</a:t>
            </a:r>
            <a:r>
              <a:rPr lang="en-US" sz="2400" b="1" dirty="0" smtClean="0">
                <a:solidFill>
                  <a:srgbClr val="0000FF"/>
                </a:solidFill>
              </a:rPr>
              <a:t> Conjecture</a:t>
            </a:r>
            <a:r>
              <a:rPr lang="en-US" sz="2400" dirty="0" smtClean="0"/>
              <a:t>. [Hales 2005]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DBA-5774-4AC5-BD5B-B667140390F4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3" t="22484" r="52746" b="51417"/>
          <a:stretch/>
        </p:blipFill>
        <p:spPr>
          <a:xfrm>
            <a:off x="3915840" y="2606040"/>
            <a:ext cx="4846321" cy="31721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480" y="2445296"/>
            <a:ext cx="3657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1800"/>
              </a:spcAft>
              <a:buClr>
                <a:srgbClr val="191919"/>
              </a:buClr>
              <a:buFont typeface="Arial" pitchFamily="34" charset="0"/>
              <a:buChar char="•"/>
            </a:pPr>
            <a:r>
              <a:rPr lang="en-US" sz="2000" dirty="0"/>
              <a:t>The full proof has </a:t>
            </a:r>
            <a:r>
              <a:rPr lang="en-US" sz="2000" b="1" dirty="0">
                <a:solidFill>
                  <a:srgbClr val="0000FF"/>
                </a:solidFill>
              </a:rPr>
              <a:t>one last piece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unfinished: proving correctness of </a:t>
            </a:r>
            <a:r>
              <a:rPr lang="en-US" sz="2000" b="1" dirty="0">
                <a:solidFill>
                  <a:srgbClr val="0000FF"/>
                </a:solidFill>
              </a:rPr>
              <a:t>a thousand nonlinear </a:t>
            </a:r>
            <a:r>
              <a:rPr lang="en-US" sz="2000" b="1" dirty="0" smtClean="0">
                <a:solidFill>
                  <a:srgbClr val="0000FF"/>
                </a:solidFill>
              </a:rPr>
              <a:t>real constraints</a:t>
            </a:r>
            <a:r>
              <a:rPr lang="en-US" sz="2000" dirty="0" smtClean="0"/>
              <a:t>. </a:t>
            </a:r>
            <a:endParaRPr lang="en-US" sz="2000" dirty="0"/>
          </a:p>
          <a:p>
            <a:pPr marL="285750" indent="-285750">
              <a:spcBef>
                <a:spcPts val="0"/>
              </a:spcBef>
              <a:spcAft>
                <a:spcPts val="1800"/>
              </a:spcAft>
              <a:buClr>
                <a:srgbClr val="191919"/>
              </a:buClr>
              <a:buFont typeface="Arial" pitchFamily="34" charset="0"/>
              <a:buChar char="•"/>
            </a:pPr>
            <a:r>
              <a:rPr lang="en-US" sz="2000" dirty="0" smtClean="0"/>
              <a:t>Very Difficult: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Huge</a:t>
            </a:r>
            <a:r>
              <a:rPr lang="en-US" sz="2000" dirty="0" smtClean="0"/>
              <a:t> </a:t>
            </a:r>
            <a:r>
              <a:rPr lang="en-US" sz="2000" dirty="0"/>
              <a:t>combinations of </a:t>
            </a:r>
            <a:r>
              <a:rPr lang="en-US" sz="2000" b="1" dirty="0">
                <a:solidFill>
                  <a:srgbClr val="0000FF"/>
                </a:solidFill>
              </a:rPr>
              <a:t>polynomials</a:t>
            </a:r>
            <a:r>
              <a:rPr lang="en-US" sz="2000" dirty="0"/>
              <a:t> and </a:t>
            </a:r>
            <a:r>
              <a:rPr lang="en-US" sz="2000" b="1" dirty="0">
                <a:solidFill>
                  <a:srgbClr val="0000FF"/>
                </a:solidFill>
              </a:rPr>
              <a:t>trigonometric</a:t>
            </a:r>
            <a:r>
              <a:rPr lang="en-US" sz="2000" dirty="0"/>
              <a:t> functions. </a:t>
            </a:r>
          </a:p>
          <a:p>
            <a:pPr marL="285750" indent="-285750">
              <a:spcBef>
                <a:spcPts val="0"/>
              </a:spcBef>
              <a:spcAft>
                <a:spcPts val="1800"/>
              </a:spcAft>
              <a:buClr>
                <a:srgbClr val="191919"/>
              </a:buClr>
              <a:buFont typeface="Arial" pitchFamily="34" charset="0"/>
              <a:buChar char="•"/>
            </a:pPr>
            <a:r>
              <a:rPr lang="en-US" sz="2000" dirty="0"/>
              <a:t>We </a:t>
            </a:r>
            <a:r>
              <a:rPr lang="en-US" sz="2000" b="1" dirty="0">
                <a:solidFill>
                  <a:srgbClr val="0000FF"/>
                </a:solidFill>
              </a:rPr>
              <a:t>solved over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95%</a:t>
            </a:r>
            <a:r>
              <a:rPr lang="en-US" sz="2000" dirty="0"/>
              <a:t> of the Flyspeck benchmarks. </a:t>
            </a:r>
            <a:r>
              <a:rPr lang="en-US" sz="2000" b="1" dirty="0" smtClean="0">
                <a:solidFill>
                  <a:srgbClr val="0000FF"/>
                </a:solidFill>
              </a:rPr>
              <a:t>Automated generation of proofs </a:t>
            </a:r>
            <a:r>
              <a:rPr lang="en-US" sz="2000" dirty="0"/>
              <a:t>i</a:t>
            </a:r>
            <a:r>
              <a:rPr lang="en-US" sz="2000" dirty="0" smtClean="0"/>
              <a:t>s </a:t>
            </a:r>
            <a:r>
              <a:rPr lang="en-US" sz="2000" b="1" dirty="0" smtClean="0"/>
              <a:t>in progress</a:t>
            </a:r>
            <a:r>
              <a:rPr lang="en-US" sz="2000" dirty="0" smtClean="0"/>
              <a:t>.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08966" y="5837838"/>
            <a:ext cx="3053195" cy="39917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(showing 4% of a typical formula)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869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DBA-5774-4AC5-BD5B-B667140390F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0418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072438" cy="838200"/>
          </a:xfrm>
        </p:spPr>
        <p:txBody>
          <a:bodyPr lIns="91440" tIns="45720" rIns="91440" bIns="45720">
            <a:noAutofit/>
          </a:bodyPr>
          <a:lstStyle/>
          <a:p>
            <a:r>
              <a:rPr lang="en-US" altLang="zh-CN" sz="4000" dirty="0" smtClean="0">
                <a:solidFill>
                  <a:srgbClr val="FF3300"/>
                </a:solidFill>
              </a:rPr>
              <a:t>Future Challenge: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Can We Debug This Circuit?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716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9622" name="Rectangle 6"/>
          <p:cNvSpPr>
            <a:spLocks noChangeArrowheads="1"/>
          </p:cNvSpPr>
          <p:nvPr/>
        </p:nvSpPr>
        <p:spPr bwMode="auto">
          <a:xfrm>
            <a:off x="4648200" y="6400800"/>
            <a:ext cx="449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altLang="zh-CN" sz="14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Kurt W. Kohn, Molecular Biology of the Cell 1999</a:t>
            </a:r>
            <a:endParaRPr lang="en-US" sz="1400" i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411480" y="502920"/>
            <a:ext cx="8229600" cy="1508760"/>
          </a:xfrm>
        </p:spPr>
        <p:txBody>
          <a:bodyPr/>
          <a:lstStyle/>
          <a:p>
            <a:r>
              <a:rPr lang="en-US" smtClean="0"/>
              <a:t>  The </a:t>
            </a:r>
            <a:r>
              <a:rPr lang="en-US" dirty="0" smtClean="0"/>
              <a:t>End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91640"/>
            <a:ext cx="8503920" cy="4617720"/>
          </a:xfrm>
        </p:spPr>
        <p:txBody>
          <a:bodyPr>
            <a:normAutofit fontScale="62500" lnSpcReduction="20000"/>
          </a:bodyPr>
          <a:lstStyle/>
          <a:p>
            <a:pPr algn="ctr">
              <a:buFont typeface="Times New Roman" pitchFamily="18" charset="0"/>
              <a:buNone/>
            </a:pPr>
            <a:r>
              <a:rPr lang="en-US" sz="3600" dirty="0" smtClean="0"/>
              <a:t>Questions?</a:t>
            </a:r>
          </a:p>
          <a:p>
            <a:pPr algn="ctr">
              <a:buFont typeface="Times New Roman" pitchFamily="18" charset="0"/>
              <a:buNone/>
            </a:pPr>
            <a:endParaRPr lang="en-US" sz="3600" dirty="0"/>
          </a:p>
          <a:p>
            <a:pPr algn="ctr">
              <a:buFont typeface="Times New Roman" pitchFamily="18" charset="0"/>
              <a:buNone/>
            </a:pPr>
            <a:endParaRPr lang="en-US" sz="3600" dirty="0" smtClean="0"/>
          </a:p>
          <a:p>
            <a:pPr algn="ctr">
              <a:buFont typeface="Times New Roman" pitchFamily="18" charset="0"/>
              <a:buNone/>
            </a:pPr>
            <a:endParaRPr lang="en-US" sz="3600" dirty="0"/>
          </a:p>
          <a:p>
            <a:pPr algn="ctr">
              <a:buFont typeface="Times New Roman" pitchFamily="18" charset="0"/>
              <a:buNone/>
            </a:pPr>
            <a:r>
              <a:rPr lang="en-US" sz="3600" dirty="0" smtClean="0"/>
              <a:t>	</a:t>
            </a:r>
          </a:p>
          <a:p>
            <a:pPr algn="ctr">
              <a:buFont typeface="Times New Roman" pitchFamily="18" charset="0"/>
              <a:buNone/>
            </a:pPr>
            <a:endParaRPr lang="en-US" sz="3600" dirty="0" smtClean="0"/>
          </a:p>
          <a:p>
            <a:pPr algn="ctr">
              <a:buFont typeface="Times New Roman" pitchFamily="18" charset="0"/>
              <a:buNone/>
            </a:pPr>
            <a:endParaRPr lang="en-US" sz="3600" dirty="0"/>
          </a:p>
          <a:p>
            <a:pPr algn="ctr">
              <a:buFont typeface="Times New Roman" pitchFamily="18" charset="0"/>
              <a:buNone/>
            </a:pPr>
            <a:endParaRPr lang="en-US" sz="3600" dirty="0" smtClean="0"/>
          </a:p>
          <a:p>
            <a:pPr>
              <a:buFont typeface="Times New Roman" pitchFamily="18" charset="0"/>
              <a:buNone/>
            </a:pPr>
            <a:r>
              <a:rPr lang="en-US" sz="3600" dirty="0" smtClean="0"/>
              <a:t>Papers and Programs:</a:t>
            </a:r>
          </a:p>
          <a:p>
            <a:r>
              <a:rPr lang="en-US" sz="3600" dirty="0" smtClean="0"/>
              <a:t>OBDD Based Model Checker: </a:t>
            </a:r>
            <a:r>
              <a:rPr lang="en-US" sz="3600" b="1" dirty="0" err="1" smtClean="0">
                <a:solidFill>
                  <a:srgbClr val="0000FF"/>
                </a:solidFill>
              </a:rPr>
              <a:t>nuSMV</a:t>
            </a:r>
            <a:endParaRPr lang="en-US" sz="3600" b="1" dirty="0" smtClean="0">
              <a:solidFill>
                <a:srgbClr val="0000FF"/>
              </a:solidFill>
            </a:endParaRPr>
          </a:p>
          <a:p>
            <a:r>
              <a:rPr lang="en-US" sz="3600" dirty="0" smtClean="0"/>
              <a:t>Hybrid System Model Checker: </a:t>
            </a:r>
            <a:r>
              <a:rPr lang="en-US" sz="3600" b="1" dirty="0" err="1" smtClean="0">
                <a:solidFill>
                  <a:srgbClr val="0000FF"/>
                </a:solidFill>
              </a:rPr>
              <a:t>dReal</a:t>
            </a:r>
            <a:r>
              <a:rPr lang="en-US" sz="3600" dirty="0" smtClean="0"/>
              <a:t> (</a:t>
            </a:r>
            <a:r>
              <a:rPr lang="en-US" sz="3600" dirty="0" smtClean="0">
                <a:hlinkClick r:id="rId3"/>
              </a:rPr>
              <a:t>http://dreal.cs.cmu.edu</a:t>
            </a:r>
            <a:r>
              <a:rPr lang="en-US" sz="3600" dirty="0" smtClean="0"/>
              <a:t>)</a:t>
            </a:r>
          </a:p>
          <a:p>
            <a:r>
              <a:rPr lang="en-US" sz="3600" b="1" dirty="0" smtClean="0">
                <a:solidFill>
                  <a:srgbClr val="0000FF"/>
                </a:solidFill>
              </a:rPr>
              <a:t>C</a:t>
            </a:r>
            <a:r>
              <a:rPr lang="en-US" sz="3600" dirty="0" smtClean="0"/>
              <a:t>omputational </a:t>
            </a:r>
            <a:r>
              <a:rPr lang="en-US" sz="3600" b="1" dirty="0" smtClean="0">
                <a:solidFill>
                  <a:srgbClr val="0000FF"/>
                </a:solidFill>
              </a:rPr>
              <a:t>M</a:t>
            </a:r>
            <a:r>
              <a:rPr lang="en-US" sz="3600" dirty="0" smtClean="0"/>
              <a:t>odeling and </a:t>
            </a:r>
            <a:r>
              <a:rPr lang="en-US" sz="3600" b="1" dirty="0" smtClean="0">
                <a:solidFill>
                  <a:srgbClr val="0000FF"/>
                </a:solidFill>
              </a:rPr>
              <a:t>A</a:t>
            </a:r>
            <a:r>
              <a:rPr lang="en-US" sz="3600" dirty="0" smtClean="0"/>
              <a:t>nalysis for </a:t>
            </a:r>
            <a:r>
              <a:rPr lang="en-US" sz="3600" b="1" dirty="0" smtClean="0">
                <a:solidFill>
                  <a:srgbClr val="0000FF"/>
                </a:solidFill>
              </a:rPr>
              <a:t>C</a:t>
            </a:r>
            <a:r>
              <a:rPr lang="en-US" sz="3600" dirty="0" smtClean="0"/>
              <a:t>omplex </a:t>
            </a:r>
            <a:r>
              <a:rPr lang="en-US" sz="3600" b="1" dirty="0" smtClean="0">
                <a:solidFill>
                  <a:srgbClr val="0000FF"/>
                </a:solidFill>
              </a:rPr>
              <a:t>S</a:t>
            </a:r>
            <a:r>
              <a:rPr lang="en-US" sz="3600" dirty="0" smtClean="0"/>
              <a:t>ystems:          </a:t>
            </a:r>
            <a:r>
              <a:rPr lang="en-US" sz="3600" b="1" dirty="0" smtClean="0">
                <a:solidFill>
                  <a:srgbClr val="0000FF"/>
                </a:solidFill>
              </a:rPr>
              <a:t>CMACS </a:t>
            </a:r>
            <a:r>
              <a:rPr lang="en-US" sz="3600" dirty="0" smtClean="0"/>
              <a:t>(http://</a:t>
            </a:r>
            <a:r>
              <a:rPr lang="en-US" sz="3600" dirty="0" err="1" smtClean="0"/>
              <a:t>cmacs.cs.cmu.edu</a:t>
            </a:r>
            <a:r>
              <a:rPr lang="en-US" sz="36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DBA-5774-4AC5-BD5B-B667140390F4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DBA-5774-4AC5-BD5B-B667140390F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7150"/>
            <a:ext cx="8458200" cy="1141413"/>
          </a:xfrm>
          <a:noFill/>
        </p:spPr>
        <p:txBody>
          <a:bodyPr lIns="90487" tIns="44450" rIns="90487" bIns="44450">
            <a:normAutofit/>
          </a:bodyPr>
          <a:lstStyle/>
          <a:p>
            <a:r>
              <a:rPr lang="en-US" dirty="0" smtClean="0"/>
              <a:t>    Temporal Logic Model Checking</a:t>
            </a:r>
            <a:endParaRPr lang="en-US" sz="3100" dirty="0" smtClean="0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31521" y="1981200"/>
            <a:ext cx="8046720" cy="4152900"/>
          </a:xfrm>
        </p:spPr>
        <p:txBody>
          <a:bodyPr lIns="90487" tIns="44450" rIns="90487" bIns="44450">
            <a:norm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Calibri (Body)"/>
                <a:cs typeface="Calibri (Body)"/>
              </a:rPr>
              <a:t>Model checking is an </a:t>
            </a:r>
            <a:r>
              <a:rPr lang="en-US" sz="2000" b="1" dirty="0" smtClean="0">
                <a:solidFill>
                  <a:srgbClr val="0000FF"/>
                </a:solidFill>
                <a:latin typeface="Calibri (Body)"/>
                <a:cs typeface="Calibri (Body)"/>
              </a:rPr>
              <a:t>automatic verification technique  </a:t>
            </a:r>
            <a:r>
              <a:rPr lang="en-US" sz="2000" b="1" dirty="0" smtClean="0">
                <a:latin typeface="Calibri (Body)"/>
                <a:cs typeface="Calibri (Body)"/>
              </a:rPr>
              <a:t>for finite state concurrent systems.</a:t>
            </a:r>
          </a:p>
          <a:p>
            <a:pPr>
              <a:buFont typeface="Wingdings" pitchFamily="2" charset="2"/>
              <a:buChar char="§"/>
              <a:defRPr/>
            </a:pPr>
            <a:endParaRPr lang="en-US" sz="2000" b="1" dirty="0" smtClean="0">
              <a:latin typeface="Calibri (Body)"/>
              <a:cs typeface="Calibri (Body)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Calibri (Body)"/>
                <a:cs typeface="Calibri (Body)"/>
              </a:rPr>
              <a:t>Developed independently </a:t>
            </a:r>
            <a:r>
              <a:rPr lang="en-US" sz="2000" b="1" dirty="0" smtClean="0">
                <a:solidFill>
                  <a:srgbClr val="0000FF"/>
                </a:solidFill>
                <a:latin typeface="Calibri (Body)"/>
                <a:cs typeface="Calibri (Body)"/>
              </a:rPr>
              <a:t>by Clarke and Emerson </a:t>
            </a:r>
            <a:r>
              <a:rPr lang="en-US" sz="2000" b="1" dirty="0" smtClean="0">
                <a:latin typeface="Calibri (Body)"/>
                <a:cs typeface="Calibri (Body)"/>
              </a:rPr>
              <a:t>and by </a:t>
            </a:r>
            <a:r>
              <a:rPr lang="en-US" sz="2000" b="1" dirty="0" err="1" smtClean="0">
                <a:solidFill>
                  <a:srgbClr val="0000FF"/>
                </a:solidFill>
                <a:latin typeface="Calibri (Body)"/>
                <a:cs typeface="Calibri (Body)"/>
              </a:rPr>
              <a:t>Queille</a:t>
            </a:r>
            <a:r>
              <a:rPr lang="en-US" sz="2000" b="1" dirty="0" smtClean="0">
                <a:solidFill>
                  <a:srgbClr val="6600FF"/>
                </a:solidFill>
                <a:latin typeface="Calibri (Body)"/>
                <a:cs typeface="Calibri (Body)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alibri (Body)"/>
                <a:cs typeface="Calibri (Body)"/>
              </a:rPr>
              <a:t>and </a:t>
            </a:r>
            <a:r>
              <a:rPr lang="en-US" sz="2000" b="1" dirty="0" err="1" smtClean="0">
                <a:solidFill>
                  <a:srgbClr val="0000FF"/>
                </a:solidFill>
                <a:latin typeface="Calibri (Body)"/>
                <a:cs typeface="Calibri (Body)"/>
              </a:rPr>
              <a:t>Sifakis</a:t>
            </a:r>
            <a:r>
              <a:rPr lang="en-US" sz="2000" b="1" dirty="0" smtClean="0">
                <a:solidFill>
                  <a:srgbClr val="0000FF"/>
                </a:solidFill>
                <a:latin typeface="Calibri (Body)"/>
                <a:cs typeface="Calibri (Body)"/>
              </a:rPr>
              <a:t> </a:t>
            </a:r>
            <a:r>
              <a:rPr lang="en-US" sz="2000" b="1" dirty="0" smtClean="0">
                <a:latin typeface="Calibri (Body)"/>
                <a:cs typeface="Calibri (Body)"/>
              </a:rPr>
              <a:t>in early 1980’s.</a:t>
            </a:r>
          </a:p>
          <a:p>
            <a:pPr>
              <a:buFont typeface="Wingdings" pitchFamily="2" charset="2"/>
              <a:buChar char="§"/>
              <a:defRPr/>
            </a:pPr>
            <a:endParaRPr lang="en-US" sz="2000" b="1" dirty="0" smtClean="0">
              <a:solidFill>
                <a:srgbClr val="6600FF"/>
              </a:solidFill>
              <a:latin typeface="Calibri (Body)"/>
              <a:cs typeface="Calibri (Body)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Calibri (Body)"/>
                <a:cs typeface="Calibri (Body)"/>
              </a:rPr>
              <a:t>The</a:t>
            </a:r>
            <a:r>
              <a:rPr lang="en-US" sz="2000" b="1" dirty="0" smtClean="0">
                <a:solidFill>
                  <a:srgbClr val="0000FF"/>
                </a:solidFill>
                <a:latin typeface="Calibri (Body)"/>
                <a:cs typeface="Calibri (Body)"/>
              </a:rPr>
              <a:t> assertions </a:t>
            </a:r>
            <a:r>
              <a:rPr lang="en-US" sz="2000" b="1" dirty="0" smtClean="0">
                <a:latin typeface="Calibri (Body)"/>
                <a:cs typeface="Calibri (Body)"/>
              </a:rPr>
              <a:t>written as </a:t>
            </a:r>
            <a:r>
              <a:rPr lang="en-US" sz="2000" b="1" dirty="0" smtClean="0">
                <a:solidFill>
                  <a:srgbClr val="0000FF"/>
                </a:solidFill>
                <a:latin typeface="Calibri (Body)"/>
                <a:cs typeface="Calibri (Body)"/>
              </a:rPr>
              <a:t>formulas</a:t>
            </a:r>
            <a:r>
              <a:rPr lang="en-US" sz="2000" b="1" dirty="0" smtClean="0">
                <a:latin typeface="Calibri (Body)"/>
                <a:cs typeface="Calibri (Body)"/>
              </a:rPr>
              <a:t> in </a:t>
            </a:r>
            <a:r>
              <a:rPr lang="en-US" sz="2000" b="1" dirty="0" smtClean="0">
                <a:solidFill>
                  <a:srgbClr val="0000FF"/>
                </a:solidFill>
                <a:latin typeface="Calibri (Body)"/>
                <a:cs typeface="Calibri (Body)"/>
              </a:rPr>
              <a:t>propositional temporal logic</a:t>
            </a:r>
            <a:r>
              <a:rPr lang="en-US" sz="2000" b="1" dirty="0" smtClean="0">
                <a:latin typeface="Calibri (Body)"/>
                <a:cs typeface="Calibri (Body)"/>
              </a:rPr>
              <a:t>. (</a:t>
            </a:r>
            <a:r>
              <a:rPr lang="en-US" sz="2000" b="1" dirty="0" err="1" smtClean="0">
                <a:latin typeface="Calibri (Body)"/>
                <a:cs typeface="Calibri (Body)"/>
              </a:rPr>
              <a:t>Pnueli</a:t>
            </a:r>
            <a:r>
              <a:rPr lang="en-US" sz="2000" b="1" dirty="0" smtClean="0">
                <a:latin typeface="Calibri (Body)"/>
                <a:cs typeface="Calibri (Body)"/>
              </a:rPr>
              <a:t> 77)</a:t>
            </a:r>
          </a:p>
          <a:p>
            <a:pPr>
              <a:buFont typeface="Wingdings" pitchFamily="2" charset="2"/>
              <a:buChar char="§"/>
              <a:defRPr/>
            </a:pPr>
            <a:endParaRPr lang="en-US" sz="2000" b="1" dirty="0" smtClean="0">
              <a:latin typeface="Calibri (Body)"/>
              <a:cs typeface="Calibri (Body)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Calibri (Body)"/>
                <a:cs typeface="Calibri (Body)"/>
              </a:rPr>
              <a:t>Verification procedure is </a:t>
            </a:r>
            <a:r>
              <a:rPr lang="en-US" sz="2000" b="1" dirty="0" smtClean="0">
                <a:solidFill>
                  <a:srgbClr val="0000FF"/>
                </a:solidFill>
                <a:latin typeface="Calibri (Body)"/>
                <a:cs typeface="Calibri (Body)"/>
              </a:rPr>
              <a:t>algorithmic rather than deductive </a:t>
            </a:r>
            <a:r>
              <a:rPr lang="en-US" sz="2000" b="1" dirty="0" smtClean="0">
                <a:latin typeface="Calibri (Body)"/>
                <a:cs typeface="Calibri (Body)"/>
              </a:rPr>
              <a:t>in nature. </a:t>
            </a:r>
            <a:endParaRPr lang="en-US" sz="2000" b="1" dirty="0">
              <a:latin typeface="Calibri (Body)"/>
              <a:cs typeface="Calibri (Body)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DBA-5774-4AC5-BD5B-B667140390F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575675" cy="1524000"/>
          </a:xfrm>
          <a:noFill/>
        </p:spPr>
        <p:txBody>
          <a:bodyPr lIns="90487" tIns="44450" rIns="90487" bIns="44450"/>
          <a:lstStyle/>
          <a:p>
            <a:r>
              <a:rPr lang="en-US" dirty="0" smtClean="0"/>
              <a:t>   Advantages of Model Checking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752600"/>
            <a:ext cx="4038600" cy="4114800"/>
          </a:xfrm>
          <a:noFill/>
        </p:spPr>
        <p:txBody>
          <a:bodyPr lIns="90487" tIns="44450" rIns="90487" bIns="44450"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00FF"/>
                </a:solidFill>
              </a:rPr>
              <a:t>No proofs!!!  </a:t>
            </a:r>
            <a:r>
              <a:rPr lang="en-US" sz="2000" b="1" dirty="0" smtClean="0"/>
              <a:t>(Algorithmic rather than Deductive)</a:t>
            </a:r>
          </a:p>
          <a:p>
            <a:pPr>
              <a:buFont typeface="Wingdings" pitchFamily="2" charset="2"/>
              <a:buChar char="§"/>
            </a:pPr>
            <a:endParaRPr lang="en-US" sz="2000" b="1" dirty="0" smtClean="0"/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00FF"/>
                </a:solidFill>
              </a:rPr>
              <a:t>Fast</a:t>
            </a:r>
            <a:r>
              <a:rPr lang="en-US" sz="2000" b="1" dirty="0" smtClean="0"/>
              <a:t>  (compared to other rigorous methods such as theorem proving)</a:t>
            </a:r>
          </a:p>
          <a:p>
            <a:pPr>
              <a:buFont typeface="Wingdings" pitchFamily="2" charset="2"/>
              <a:buChar char="§"/>
            </a:pPr>
            <a:endParaRPr lang="en-US" sz="2000" b="1" dirty="0" smtClean="0"/>
          </a:p>
          <a:p>
            <a:pPr>
              <a:buFont typeface="Wingdings" pitchFamily="2" charset="2"/>
              <a:buChar char="§"/>
            </a:pPr>
            <a:r>
              <a:rPr lang="en-US" sz="2000" b="1" dirty="0" smtClean="0"/>
              <a:t>Diagnostic </a:t>
            </a:r>
            <a:r>
              <a:rPr lang="en-US" sz="2000" b="1" dirty="0" smtClean="0">
                <a:solidFill>
                  <a:srgbClr val="0000FF"/>
                </a:solidFill>
              </a:rPr>
              <a:t>counterexamples</a:t>
            </a:r>
          </a:p>
          <a:p>
            <a:pPr>
              <a:buFont typeface="Wingdings" pitchFamily="2" charset="2"/>
              <a:buChar char="§"/>
            </a:pPr>
            <a:endParaRPr lang="en-US" sz="2000" b="1" dirty="0" smtClean="0"/>
          </a:p>
          <a:p>
            <a:pPr>
              <a:buFont typeface="Wingdings" pitchFamily="2" charset="2"/>
              <a:buChar char="§"/>
            </a:pPr>
            <a:r>
              <a:rPr lang="en-US" sz="2000" b="1" dirty="0" smtClean="0"/>
              <a:t>No problem with </a:t>
            </a:r>
            <a:r>
              <a:rPr lang="en-US" sz="2000" b="1" dirty="0" smtClean="0">
                <a:solidFill>
                  <a:srgbClr val="0000FF"/>
                </a:solidFill>
              </a:rPr>
              <a:t>partial specifications</a:t>
            </a:r>
          </a:p>
          <a:p>
            <a:pPr>
              <a:buFont typeface="Wingdings" pitchFamily="2" charset="2"/>
              <a:buChar char="§"/>
            </a:pPr>
            <a:endParaRPr lang="en-US" sz="2000" b="1" dirty="0" smtClean="0"/>
          </a:p>
          <a:p>
            <a:pPr>
              <a:buFont typeface="Wingdings" pitchFamily="2" charset="2"/>
              <a:buChar char="§"/>
            </a:pPr>
            <a:r>
              <a:rPr lang="en-US" sz="2000" b="1" dirty="0" smtClean="0"/>
              <a:t>Logics can easily express many </a:t>
            </a:r>
            <a:r>
              <a:rPr lang="en-US" sz="2000" b="1" dirty="0" smtClean="0">
                <a:solidFill>
                  <a:srgbClr val="0000FF"/>
                </a:solidFill>
              </a:rPr>
              <a:t>concurrency properties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752600"/>
            <a:ext cx="3314700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57800" y="5791200"/>
            <a:ext cx="3124200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Second Edition on the way!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Checking NASA 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89120" cy="45259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ea typeface="宋体" pitchFamily="2" charset="-122"/>
              </a:rPr>
              <a:t>Gerard </a:t>
            </a:r>
            <a:r>
              <a:rPr lang="en-US" sz="2400" b="1" dirty="0" err="1" smtClean="0">
                <a:solidFill>
                  <a:srgbClr val="0000FF"/>
                </a:solidFill>
                <a:ea typeface="宋体" pitchFamily="2" charset="-122"/>
              </a:rPr>
              <a:t>Holzmann</a:t>
            </a:r>
            <a:r>
              <a:rPr lang="en-US" sz="2400" b="1" dirty="0" smtClean="0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en-US" sz="2400" dirty="0" smtClean="0"/>
              <a:t>(JPL)</a:t>
            </a:r>
          </a:p>
          <a:p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0000FF"/>
                </a:solidFill>
                <a:ea typeface="宋体" pitchFamily="2" charset="-122"/>
              </a:rPr>
              <a:t>Spin Model Checker </a:t>
            </a:r>
            <a:r>
              <a:rPr lang="en-US" sz="2400" dirty="0" smtClean="0"/>
              <a:t>and </a:t>
            </a:r>
            <a:r>
              <a:rPr lang="en-US" sz="2400" b="1" dirty="0" err="1" smtClean="0">
                <a:solidFill>
                  <a:srgbClr val="0000FF"/>
                </a:solidFill>
              </a:rPr>
              <a:t>Promela</a:t>
            </a:r>
            <a:r>
              <a:rPr lang="en-US" sz="2400" dirty="0" smtClean="0"/>
              <a:t> language.</a:t>
            </a:r>
          </a:p>
          <a:p>
            <a:r>
              <a:rPr lang="en-US" sz="2400" dirty="0" smtClean="0"/>
              <a:t>Applied </a:t>
            </a:r>
            <a:r>
              <a:rPr lang="en-US" sz="2400" dirty="0"/>
              <a:t>to </a:t>
            </a:r>
            <a:r>
              <a:rPr lang="en-US" sz="2400" b="1" dirty="0" smtClean="0">
                <a:solidFill>
                  <a:srgbClr val="0000FF"/>
                </a:solidFill>
              </a:rPr>
              <a:t>most missions </a:t>
            </a:r>
            <a:r>
              <a:rPr lang="en-US" sz="2400" b="1" dirty="0">
                <a:solidFill>
                  <a:srgbClr val="0000FF"/>
                </a:solidFill>
              </a:rPr>
              <a:t>launched </a:t>
            </a:r>
            <a:r>
              <a:rPr lang="en-US" sz="2400" dirty="0"/>
              <a:t>in the last </a:t>
            </a:r>
            <a:r>
              <a:rPr lang="en-US" sz="2400" dirty="0" smtClean="0"/>
              <a:t>decade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DBA-5774-4AC5-BD5B-B667140390F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377440"/>
            <a:ext cx="3940951" cy="2560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49440" y="521208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Mars</a:t>
            </a:r>
            <a:r>
              <a:rPr lang="zh-CN" altLang="en-US" dirty="0" smtClean="0"/>
              <a:t> </a:t>
            </a:r>
            <a:r>
              <a:rPr lang="en-US" altLang="zh-CN" dirty="0" smtClean="0"/>
              <a:t>Curiosity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494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Checking in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hardware companies use and develop model checkers: </a:t>
            </a:r>
            <a:r>
              <a:rPr lang="en-US" b="1" dirty="0" smtClean="0">
                <a:solidFill>
                  <a:srgbClr val="0000FF"/>
                </a:solidFill>
                <a:ea typeface="宋体" pitchFamily="2" charset="-122"/>
              </a:rPr>
              <a:t>Intel, IBM, …</a:t>
            </a:r>
          </a:p>
          <a:p>
            <a:r>
              <a:rPr lang="en-US" b="1" dirty="0" smtClean="0">
                <a:solidFill>
                  <a:srgbClr val="0000FF"/>
                </a:solidFill>
                <a:ea typeface="宋体" pitchFamily="2" charset="-122"/>
              </a:rPr>
              <a:t>Microsoft</a:t>
            </a:r>
            <a:r>
              <a:rPr lang="en-US" dirty="0" smtClean="0"/>
              <a:t> makes intensive use of software model checking.</a:t>
            </a:r>
          </a:p>
          <a:p>
            <a:r>
              <a:rPr lang="en-US" b="1" dirty="0" smtClean="0">
                <a:solidFill>
                  <a:srgbClr val="0000FF"/>
                </a:solidFill>
                <a:ea typeface="宋体" pitchFamily="2" charset="-122"/>
              </a:rPr>
              <a:t>NEC:</a:t>
            </a:r>
            <a:r>
              <a:rPr lang="en-US" dirty="0" smtClean="0"/>
              <a:t> </a:t>
            </a:r>
            <a:r>
              <a:rPr lang="en-US" dirty="0" err="1" smtClean="0"/>
              <a:t>Varvel</a:t>
            </a:r>
            <a:r>
              <a:rPr lang="en-US" dirty="0" smtClean="0"/>
              <a:t> analyzed a </a:t>
            </a:r>
            <a:r>
              <a:rPr lang="en-US" dirty="0"/>
              <a:t>total of about </a:t>
            </a:r>
            <a:r>
              <a:rPr lang="en-US" b="1" dirty="0">
                <a:solidFill>
                  <a:srgbClr val="0000FF"/>
                </a:solidFill>
              </a:rPr>
              <a:t>40.5 M </a:t>
            </a:r>
            <a:r>
              <a:rPr lang="en-US" b="1" dirty="0" smtClean="0">
                <a:solidFill>
                  <a:srgbClr val="0000FF"/>
                </a:solidFill>
              </a:rPr>
              <a:t> lines </a:t>
            </a:r>
            <a:r>
              <a:rPr lang="en-US" b="1" dirty="0">
                <a:solidFill>
                  <a:srgbClr val="0000FF"/>
                </a:solidFill>
              </a:rPr>
              <a:t>of c</a:t>
            </a:r>
            <a:r>
              <a:rPr lang="en-US" b="1" dirty="0" smtClean="0">
                <a:solidFill>
                  <a:srgbClr val="0000FF"/>
                </a:solidFill>
              </a:rPr>
              <a:t>ode</a:t>
            </a:r>
            <a:r>
              <a:rPr lang="en-US" dirty="0" smtClean="0"/>
              <a:t>. Found </a:t>
            </a:r>
            <a:r>
              <a:rPr lang="en-US" b="1" dirty="0">
                <a:solidFill>
                  <a:srgbClr val="0000FF"/>
                </a:solidFill>
              </a:rPr>
              <a:t>more than a thousand bugs </a:t>
            </a:r>
            <a:r>
              <a:rPr lang="en-US" dirty="0"/>
              <a:t>and bad coding </a:t>
            </a:r>
            <a:r>
              <a:rPr lang="en-US" dirty="0" smtClean="0"/>
              <a:t>patterns.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DBA-5774-4AC5-BD5B-B667140390F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65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DBA-5774-4AC5-BD5B-B667140390F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noFill/>
        </p:spPr>
        <p:txBody>
          <a:bodyPr lIns="90487" tIns="44450" rIns="90487" bIns="44450"/>
          <a:lstStyle/>
          <a:p>
            <a:r>
              <a:rPr lang="en-US" dirty="0" smtClean="0"/>
              <a:t>      Main Disadvantage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" y="1325563"/>
            <a:ext cx="6525578" cy="839787"/>
          </a:xfrm>
        </p:spPr>
        <p:txBody>
          <a:bodyPr lIns="90487" tIns="44450" rIns="90487" bIns="44450"/>
          <a:lstStyle/>
          <a:p>
            <a:pPr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Curse of Dimensionality:</a:t>
            </a:r>
            <a:endParaRPr lang="en-US" sz="3200" b="1" dirty="0" smtClean="0">
              <a:solidFill>
                <a:srgbClr val="0000FF"/>
              </a:solidFill>
            </a:endParaRPr>
          </a:p>
          <a:p>
            <a:pPr>
              <a:buFont typeface="Times New Roman" pitchFamily="18" charset="0"/>
              <a:buNone/>
              <a:defRPr/>
            </a:pPr>
            <a:endParaRPr lang="en-US" sz="3200" b="1" dirty="0" smtClean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920" y="1874520"/>
            <a:ext cx="5577795" cy="4044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“In view of all that we have said in the foregoing sections, the many obstacles we appear to have surmounted, what casts the pall over our victory celebration? It is </a:t>
            </a:r>
            <a:r>
              <a:rPr lang="en-US" sz="2400" b="1" dirty="0" smtClean="0">
                <a:solidFill>
                  <a:srgbClr val="C00000"/>
                </a:solidFill>
              </a:rPr>
              <a:t>the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curse of dimensionality</a:t>
            </a:r>
            <a:r>
              <a:rPr lang="en-US" sz="2400" dirty="0" smtClean="0">
                <a:solidFill>
                  <a:schemeClr val="tx1"/>
                </a:solidFill>
              </a:rPr>
              <a:t>, a malediction that has plagued the scientist from the earliest days.”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Richard E. Bellman</a:t>
            </a:r>
          </a:p>
          <a:p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Adaptive Control Processes: A Guided Tour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Princeton University Press, 1961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2544" name="Picture 1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828800"/>
            <a:ext cx="2481224" cy="370332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12913" y="1547813"/>
            <a:ext cx="1311275" cy="1936750"/>
            <a:chOff x="414" y="991"/>
            <a:chExt cx="826" cy="1220"/>
          </a:xfrm>
        </p:grpSpPr>
        <p:sp>
          <p:nvSpPr>
            <p:cNvPr id="23595" name="Oval 4"/>
            <p:cNvSpPr>
              <a:spLocks noChangeArrowheads="1"/>
            </p:cNvSpPr>
            <p:nvPr/>
          </p:nvSpPr>
          <p:spPr bwMode="auto">
            <a:xfrm>
              <a:off x="414" y="991"/>
              <a:ext cx="511" cy="332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3596" name="Oval 5"/>
            <p:cNvSpPr>
              <a:spLocks noChangeArrowheads="1"/>
            </p:cNvSpPr>
            <p:nvPr/>
          </p:nvSpPr>
          <p:spPr bwMode="auto">
            <a:xfrm>
              <a:off x="445" y="1427"/>
              <a:ext cx="511" cy="332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23597" name="Oval 6"/>
            <p:cNvSpPr>
              <a:spLocks noChangeArrowheads="1"/>
            </p:cNvSpPr>
            <p:nvPr/>
          </p:nvSpPr>
          <p:spPr bwMode="auto">
            <a:xfrm>
              <a:off x="460" y="1879"/>
              <a:ext cx="511" cy="332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23598" name="Line 7"/>
            <p:cNvSpPr>
              <a:spLocks noChangeShapeType="1"/>
            </p:cNvSpPr>
            <p:nvPr/>
          </p:nvSpPr>
          <p:spPr bwMode="auto">
            <a:xfrm>
              <a:off x="665" y="1314"/>
              <a:ext cx="0" cy="11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9" name="Line 8"/>
            <p:cNvSpPr>
              <a:spLocks noChangeShapeType="1"/>
            </p:cNvSpPr>
            <p:nvPr/>
          </p:nvSpPr>
          <p:spPr bwMode="auto">
            <a:xfrm>
              <a:off x="689" y="1775"/>
              <a:ext cx="0" cy="9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0" name="Freeform 9"/>
            <p:cNvSpPr>
              <a:spLocks/>
            </p:cNvSpPr>
            <p:nvPr/>
          </p:nvSpPr>
          <p:spPr bwMode="auto">
            <a:xfrm>
              <a:off x="925" y="1201"/>
              <a:ext cx="315" cy="827"/>
            </a:xfrm>
            <a:custGeom>
              <a:avLst/>
              <a:gdLst>
                <a:gd name="T0" fmla="*/ 40 w 315"/>
                <a:gd name="T1" fmla="*/ 827 h 827"/>
                <a:gd name="T2" fmla="*/ 308 w 315"/>
                <a:gd name="T3" fmla="*/ 357 h 827"/>
                <a:gd name="T4" fmla="*/ 0 w 315"/>
                <a:gd name="T5" fmla="*/ 0 h 827"/>
                <a:gd name="T6" fmla="*/ 0 60000 65536"/>
                <a:gd name="T7" fmla="*/ 0 60000 65536"/>
                <a:gd name="T8" fmla="*/ 0 60000 65536"/>
                <a:gd name="T9" fmla="*/ 0 w 315"/>
                <a:gd name="T10" fmla="*/ 0 h 827"/>
                <a:gd name="T11" fmla="*/ 315 w 315"/>
                <a:gd name="T12" fmla="*/ 827 h 8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5" h="827">
                  <a:moveTo>
                    <a:pt x="40" y="827"/>
                  </a:moveTo>
                  <a:cubicBezTo>
                    <a:pt x="177" y="661"/>
                    <a:pt x="315" y="495"/>
                    <a:pt x="308" y="357"/>
                  </a:cubicBezTo>
                  <a:cubicBezTo>
                    <a:pt x="301" y="219"/>
                    <a:pt x="150" y="109"/>
                    <a:pt x="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735638" y="1509713"/>
            <a:ext cx="1311275" cy="1936750"/>
            <a:chOff x="414" y="991"/>
            <a:chExt cx="826" cy="1220"/>
          </a:xfrm>
        </p:grpSpPr>
        <p:sp>
          <p:nvSpPr>
            <p:cNvPr id="23589" name="Oval 11"/>
            <p:cNvSpPr>
              <a:spLocks noChangeArrowheads="1"/>
            </p:cNvSpPr>
            <p:nvPr/>
          </p:nvSpPr>
          <p:spPr bwMode="auto">
            <a:xfrm>
              <a:off x="414" y="991"/>
              <a:ext cx="511" cy="33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23590" name="Oval 12"/>
            <p:cNvSpPr>
              <a:spLocks noChangeArrowheads="1"/>
            </p:cNvSpPr>
            <p:nvPr/>
          </p:nvSpPr>
          <p:spPr bwMode="auto">
            <a:xfrm>
              <a:off x="445" y="1427"/>
              <a:ext cx="511" cy="33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23591" name="Oval 13"/>
            <p:cNvSpPr>
              <a:spLocks noChangeArrowheads="1"/>
            </p:cNvSpPr>
            <p:nvPr/>
          </p:nvSpPr>
          <p:spPr bwMode="auto">
            <a:xfrm>
              <a:off x="460" y="1879"/>
              <a:ext cx="511" cy="33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23592" name="Line 14"/>
            <p:cNvSpPr>
              <a:spLocks noChangeShapeType="1"/>
            </p:cNvSpPr>
            <p:nvPr/>
          </p:nvSpPr>
          <p:spPr bwMode="auto">
            <a:xfrm>
              <a:off x="665" y="1314"/>
              <a:ext cx="0" cy="11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3" name="Line 15"/>
            <p:cNvSpPr>
              <a:spLocks noChangeShapeType="1"/>
            </p:cNvSpPr>
            <p:nvPr/>
          </p:nvSpPr>
          <p:spPr bwMode="auto">
            <a:xfrm>
              <a:off x="689" y="1775"/>
              <a:ext cx="0" cy="9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4" name="Freeform 16"/>
            <p:cNvSpPr>
              <a:spLocks/>
            </p:cNvSpPr>
            <p:nvPr/>
          </p:nvSpPr>
          <p:spPr bwMode="auto">
            <a:xfrm>
              <a:off x="925" y="1201"/>
              <a:ext cx="315" cy="827"/>
            </a:xfrm>
            <a:custGeom>
              <a:avLst/>
              <a:gdLst>
                <a:gd name="T0" fmla="*/ 40 w 315"/>
                <a:gd name="T1" fmla="*/ 827 h 827"/>
                <a:gd name="T2" fmla="*/ 308 w 315"/>
                <a:gd name="T3" fmla="*/ 357 h 827"/>
                <a:gd name="T4" fmla="*/ 0 w 315"/>
                <a:gd name="T5" fmla="*/ 0 h 827"/>
                <a:gd name="T6" fmla="*/ 0 60000 65536"/>
                <a:gd name="T7" fmla="*/ 0 60000 65536"/>
                <a:gd name="T8" fmla="*/ 0 60000 65536"/>
                <a:gd name="T9" fmla="*/ 0 w 315"/>
                <a:gd name="T10" fmla="*/ 0 h 827"/>
                <a:gd name="T11" fmla="*/ 315 w 315"/>
                <a:gd name="T12" fmla="*/ 827 h 8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5" h="827">
                  <a:moveTo>
                    <a:pt x="40" y="827"/>
                  </a:moveTo>
                  <a:cubicBezTo>
                    <a:pt x="177" y="661"/>
                    <a:pt x="315" y="495"/>
                    <a:pt x="308" y="357"/>
                  </a:cubicBezTo>
                  <a:cubicBezTo>
                    <a:pt x="301" y="219"/>
                    <a:pt x="150" y="109"/>
                    <a:pt x="0" y="0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56" name="Text Box 17"/>
          <p:cNvSpPr txBox="1">
            <a:spLocks noChangeArrowheads="1"/>
          </p:cNvSpPr>
          <p:nvPr/>
        </p:nvSpPr>
        <p:spPr bwMode="auto">
          <a:xfrm>
            <a:off x="4129088" y="2173288"/>
            <a:ext cx="396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||</a:t>
            </a:r>
          </a:p>
        </p:txBody>
      </p:sp>
      <p:sp>
        <p:nvSpPr>
          <p:cNvPr id="23557" name="Text Box 46"/>
          <p:cNvSpPr txBox="1">
            <a:spLocks noChangeArrowheads="1"/>
          </p:cNvSpPr>
          <p:nvPr/>
        </p:nvSpPr>
        <p:spPr bwMode="auto">
          <a:xfrm>
            <a:off x="7061200" y="2157413"/>
            <a:ext cx="1930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   </a:t>
            </a:r>
            <a:r>
              <a:rPr lang="en-US" sz="2400">
                <a:solidFill>
                  <a:schemeClr val="tx1"/>
                </a:solidFill>
              </a:rPr>
              <a:t>n states,</a:t>
            </a:r>
          </a:p>
          <a:p>
            <a:r>
              <a:rPr lang="en-US" sz="2400">
                <a:solidFill>
                  <a:schemeClr val="tx1"/>
                </a:solidFill>
              </a:rPr>
              <a:t>m processes</a:t>
            </a:r>
          </a:p>
        </p:txBody>
      </p: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592138" y="3567113"/>
            <a:ext cx="8289925" cy="3100387"/>
            <a:chOff x="373" y="2247"/>
            <a:chExt cx="5222" cy="1953"/>
          </a:xfrm>
        </p:grpSpPr>
        <p:sp>
          <p:nvSpPr>
            <p:cNvPr id="23560" name="Oval 18"/>
            <p:cNvSpPr>
              <a:spLocks noChangeArrowheads="1"/>
            </p:cNvSpPr>
            <p:nvPr/>
          </p:nvSpPr>
          <p:spPr bwMode="auto">
            <a:xfrm>
              <a:off x="2280" y="2320"/>
              <a:ext cx="633" cy="2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1,a</a:t>
              </a:r>
            </a:p>
          </p:txBody>
        </p:sp>
        <p:sp>
          <p:nvSpPr>
            <p:cNvPr id="23561" name="Line 19"/>
            <p:cNvSpPr>
              <a:spLocks noChangeShapeType="1"/>
            </p:cNvSpPr>
            <p:nvPr/>
          </p:nvSpPr>
          <p:spPr bwMode="auto">
            <a:xfrm flipV="1">
              <a:off x="373" y="2247"/>
              <a:ext cx="4958" cy="1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Oval 20"/>
            <p:cNvSpPr>
              <a:spLocks noChangeArrowheads="1"/>
            </p:cNvSpPr>
            <p:nvPr/>
          </p:nvSpPr>
          <p:spPr bwMode="auto">
            <a:xfrm>
              <a:off x="1552" y="2688"/>
              <a:ext cx="633" cy="2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2,a</a:t>
              </a:r>
            </a:p>
          </p:txBody>
        </p:sp>
        <p:sp>
          <p:nvSpPr>
            <p:cNvPr id="23563" name="Oval 21"/>
            <p:cNvSpPr>
              <a:spLocks noChangeArrowheads="1"/>
            </p:cNvSpPr>
            <p:nvPr/>
          </p:nvSpPr>
          <p:spPr bwMode="auto">
            <a:xfrm>
              <a:off x="3198" y="2703"/>
              <a:ext cx="633" cy="2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1,b</a:t>
              </a:r>
            </a:p>
          </p:txBody>
        </p:sp>
        <p:sp>
          <p:nvSpPr>
            <p:cNvPr id="23564" name="Oval 22"/>
            <p:cNvSpPr>
              <a:spLocks noChangeArrowheads="1"/>
            </p:cNvSpPr>
            <p:nvPr/>
          </p:nvSpPr>
          <p:spPr bwMode="auto">
            <a:xfrm>
              <a:off x="2524" y="3199"/>
              <a:ext cx="633" cy="2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2,b</a:t>
              </a:r>
            </a:p>
          </p:txBody>
        </p:sp>
        <p:sp>
          <p:nvSpPr>
            <p:cNvPr id="23565" name="Oval 23"/>
            <p:cNvSpPr>
              <a:spLocks noChangeArrowheads="1"/>
            </p:cNvSpPr>
            <p:nvPr/>
          </p:nvSpPr>
          <p:spPr bwMode="auto">
            <a:xfrm>
              <a:off x="730" y="3230"/>
              <a:ext cx="633" cy="2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3,a</a:t>
              </a:r>
            </a:p>
          </p:txBody>
        </p:sp>
        <p:sp>
          <p:nvSpPr>
            <p:cNvPr id="23566" name="Oval 24"/>
            <p:cNvSpPr>
              <a:spLocks noChangeArrowheads="1"/>
            </p:cNvSpPr>
            <p:nvPr/>
          </p:nvSpPr>
          <p:spPr bwMode="auto">
            <a:xfrm>
              <a:off x="4211" y="3254"/>
              <a:ext cx="633" cy="2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1,c</a:t>
              </a:r>
            </a:p>
          </p:txBody>
        </p:sp>
        <p:sp>
          <p:nvSpPr>
            <p:cNvPr id="23567" name="Oval 25"/>
            <p:cNvSpPr>
              <a:spLocks noChangeArrowheads="1"/>
            </p:cNvSpPr>
            <p:nvPr/>
          </p:nvSpPr>
          <p:spPr bwMode="auto">
            <a:xfrm>
              <a:off x="1686" y="3650"/>
              <a:ext cx="633" cy="2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3,b</a:t>
              </a:r>
            </a:p>
          </p:txBody>
        </p:sp>
        <p:sp>
          <p:nvSpPr>
            <p:cNvPr id="23568" name="Oval 26"/>
            <p:cNvSpPr>
              <a:spLocks noChangeArrowheads="1"/>
            </p:cNvSpPr>
            <p:nvPr/>
          </p:nvSpPr>
          <p:spPr bwMode="auto">
            <a:xfrm>
              <a:off x="3567" y="3665"/>
              <a:ext cx="633" cy="2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2,c</a:t>
              </a:r>
            </a:p>
          </p:txBody>
        </p:sp>
        <p:sp>
          <p:nvSpPr>
            <p:cNvPr id="23569" name="Oval 27"/>
            <p:cNvSpPr>
              <a:spLocks noChangeArrowheads="1"/>
            </p:cNvSpPr>
            <p:nvPr/>
          </p:nvSpPr>
          <p:spPr bwMode="auto">
            <a:xfrm>
              <a:off x="2675" y="3908"/>
              <a:ext cx="633" cy="2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3,c</a:t>
              </a:r>
            </a:p>
          </p:txBody>
        </p:sp>
        <p:sp>
          <p:nvSpPr>
            <p:cNvPr id="23570" name="Line 28"/>
            <p:cNvSpPr>
              <a:spLocks noChangeShapeType="1"/>
            </p:cNvSpPr>
            <p:nvPr/>
          </p:nvSpPr>
          <p:spPr bwMode="auto">
            <a:xfrm flipH="1">
              <a:off x="2077" y="2555"/>
              <a:ext cx="251" cy="163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Line 29"/>
            <p:cNvSpPr>
              <a:spLocks noChangeShapeType="1"/>
            </p:cNvSpPr>
            <p:nvPr/>
          </p:nvSpPr>
          <p:spPr bwMode="auto">
            <a:xfrm>
              <a:off x="2870" y="2554"/>
              <a:ext cx="406" cy="187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Line 30"/>
            <p:cNvSpPr>
              <a:spLocks noChangeShapeType="1"/>
            </p:cNvSpPr>
            <p:nvPr/>
          </p:nvSpPr>
          <p:spPr bwMode="auto">
            <a:xfrm flipH="1">
              <a:off x="1200" y="2935"/>
              <a:ext cx="445" cy="317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Line 31"/>
            <p:cNvSpPr>
              <a:spLocks noChangeShapeType="1"/>
            </p:cNvSpPr>
            <p:nvPr/>
          </p:nvSpPr>
          <p:spPr bwMode="auto">
            <a:xfrm>
              <a:off x="3793" y="2933"/>
              <a:ext cx="657" cy="316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Line 32"/>
            <p:cNvSpPr>
              <a:spLocks noChangeShapeType="1"/>
            </p:cNvSpPr>
            <p:nvPr/>
          </p:nvSpPr>
          <p:spPr bwMode="auto">
            <a:xfrm>
              <a:off x="2101" y="2942"/>
              <a:ext cx="454" cy="308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Line 33"/>
            <p:cNvSpPr>
              <a:spLocks noChangeShapeType="1"/>
            </p:cNvSpPr>
            <p:nvPr/>
          </p:nvSpPr>
          <p:spPr bwMode="auto">
            <a:xfrm flipH="1">
              <a:off x="3074" y="2975"/>
              <a:ext cx="299" cy="260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Line 34"/>
            <p:cNvSpPr>
              <a:spLocks noChangeShapeType="1"/>
            </p:cNvSpPr>
            <p:nvPr/>
          </p:nvSpPr>
          <p:spPr bwMode="auto">
            <a:xfrm flipH="1">
              <a:off x="2253" y="3428"/>
              <a:ext cx="332" cy="276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Line 35"/>
            <p:cNvSpPr>
              <a:spLocks noChangeShapeType="1"/>
            </p:cNvSpPr>
            <p:nvPr/>
          </p:nvSpPr>
          <p:spPr bwMode="auto">
            <a:xfrm>
              <a:off x="3130" y="3427"/>
              <a:ext cx="462" cy="324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Line 36"/>
            <p:cNvSpPr>
              <a:spLocks noChangeShapeType="1"/>
            </p:cNvSpPr>
            <p:nvPr/>
          </p:nvSpPr>
          <p:spPr bwMode="auto">
            <a:xfrm>
              <a:off x="1264" y="3484"/>
              <a:ext cx="421" cy="283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Line 37"/>
            <p:cNvSpPr>
              <a:spLocks noChangeShapeType="1"/>
            </p:cNvSpPr>
            <p:nvPr/>
          </p:nvSpPr>
          <p:spPr bwMode="auto">
            <a:xfrm flipH="1">
              <a:off x="4078" y="3477"/>
              <a:ext cx="209" cy="235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Line 38"/>
            <p:cNvSpPr>
              <a:spLocks noChangeShapeType="1"/>
            </p:cNvSpPr>
            <p:nvPr/>
          </p:nvSpPr>
          <p:spPr bwMode="auto">
            <a:xfrm>
              <a:off x="2269" y="3864"/>
              <a:ext cx="405" cy="161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Line 39"/>
            <p:cNvSpPr>
              <a:spLocks noChangeShapeType="1"/>
            </p:cNvSpPr>
            <p:nvPr/>
          </p:nvSpPr>
          <p:spPr bwMode="auto">
            <a:xfrm flipH="1">
              <a:off x="3290" y="3857"/>
              <a:ext cx="275" cy="155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Freeform 40"/>
            <p:cNvSpPr>
              <a:spLocks/>
            </p:cNvSpPr>
            <p:nvPr/>
          </p:nvSpPr>
          <p:spPr bwMode="auto">
            <a:xfrm>
              <a:off x="2312" y="2969"/>
              <a:ext cx="1339" cy="787"/>
            </a:xfrm>
            <a:custGeom>
              <a:avLst/>
              <a:gdLst>
                <a:gd name="T0" fmla="*/ 0 w 1339"/>
                <a:gd name="T1" fmla="*/ 787 h 787"/>
                <a:gd name="T2" fmla="*/ 884 w 1339"/>
                <a:gd name="T3" fmla="*/ 649 h 787"/>
                <a:gd name="T4" fmla="*/ 1339 w 1339"/>
                <a:gd name="T5" fmla="*/ 0 h 787"/>
                <a:gd name="T6" fmla="*/ 0 60000 65536"/>
                <a:gd name="T7" fmla="*/ 0 60000 65536"/>
                <a:gd name="T8" fmla="*/ 0 60000 65536"/>
                <a:gd name="T9" fmla="*/ 0 w 1339"/>
                <a:gd name="T10" fmla="*/ 0 h 787"/>
                <a:gd name="T11" fmla="*/ 1339 w 1339"/>
                <a:gd name="T12" fmla="*/ 787 h 7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39" h="787">
                  <a:moveTo>
                    <a:pt x="0" y="787"/>
                  </a:moveTo>
                  <a:cubicBezTo>
                    <a:pt x="330" y="783"/>
                    <a:pt x="661" y="780"/>
                    <a:pt x="884" y="649"/>
                  </a:cubicBezTo>
                  <a:cubicBezTo>
                    <a:pt x="1107" y="518"/>
                    <a:pt x="1223" y="259"/>
                    <a:pt x="1339" y="0"/>
                  </a:cubicBezTo>
                </a:path>
              </a:pathLst>
            </a:custGeom>
            <a:noFill/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Freeform 41"/>
            <p:cNvSpPr>
              <a:spLocks/>
            </p:cNvSpPr>
            <p:nvPr/>
          </p:nvSpPr>
          <p:spPr bwMode="auto">
            <a:xfrm>
              <a:off x="1906" y="2977"/>
              <a:ext cx="1664" cy="910"/>
            </a:xfrm>
            <a:custGeom>
              <a:avLst/>
              <a:gdLst>
                <a:gd name="T0" fmla="*/ 1664 w 1664"/>
                <a:gd name="T1" fmla="*/ 836 h 910"/>
                <a:gd name="T2" fmla="*/ 714 w 1664"/>
                <a:gd name="T3" fmla="*/ 771 h 910"/>
                <a:gd name="T4" fmla="*/ 0 w 1664"/>
                <a:gd name="T5" fmla="*/ 0 h 910"/>
                <a:gd name="T6" fmla="*/ 0 60000 65536"/>
                <a:gd name="T7" fmla="*/ 0 60000 65536"/>
                <a:gd name="T8" fmla="*/ 0 60000 65536"/>
                <a:gd name="T9" fmla="*/ 0 w 1664"/>
                <a:gd name="T10" fmla="*/ 0 h 910"/>
                <a:gd name="T11" fmla="*/ 1664 w 1664"/>
                <a:gd name="T12" fmla="*/ 910 h 9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64" h="910">
                  <a:moveTo>
                    <a:pt x="1664" y="836"/>
                  </a:moveTo>
                  <a:cubicBezTo>
                    <a:pt x="1327" y="873"/>
                    <a:pt x="991" y="910"/>
                    <a:pt x="714" y="771"/>
                  </a:cubicBezTo>
                  <a:cubicBezTo>
                    <a:pt x="437" y="632"/>
                    <a:pt x="218" y="316"/>
                    <a:pt x="0" y="0"/>
                  </a:cubicBezTo>
                </a:path>
              </a:pathLst>
            </a:custGeom>
            <a:noFill/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Freeform 42"/>
            <p:cNvSpPr>
              <a:spLocks/>
            </p:cNvSpPr>
            <p:nvPr/>
          </p:nvSpPr>
          <p:spPr bwMode="auto">
            <a:xfrm>
              <a:off x="990" y="3521"/>
              <a:ext cx="1712" cy="600"/>
            </a:xfrm>
            <a:custGeom>
              <a:avLst/>
              <a:gdLst>
                <a:gd name="T0" fmla="*/ 1712 w 1712"/>
                <a:gd name="T1" fmla="*/ 600 h 600"/>
                <a:gd name="T2" fmla="*/ 300 w 1712"/>
                <a:gd name="T3" fmla="*/ 454 h 600"/>
                <a:gd name="T4" fmla="*/ 0 w 1712"/>
                <a:gd name="T5" fmla="*/ 0 h 600"/>
                <a:gd name="T6" fmla="*/ 0 60000 65536"/>
                <a:gd name="T7" fmla="*/ 0 60000 65536"/>
                <a:gd name="T8" fmla="*/ 0 60000 65536"/>
                <a:gd name="T9" fmla="*/ 0 w 1712"/>
                <a:gd name="T10" fmla="*/ 0 h 600"/>
                <a:gd name="T11" fmla="*/ 1712 w 1712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2" h="600">
                  <a:moveTo>
                    <a:pt x="1712" y="600"/>
                  </a:moveTo>
                  <a:cubicBezTo>
                    <a:pt x="1148" y="577"/>
                    <a:pt x="585" y="554"/>
                    <a:pt x="300" y="454"/>
                  </a:cubicBezTo>
                  <a:cubicBezTo>
                    <a:pt x="15" y="354"/>
                    <a:pt x="7" y="177"/>
                    <a:pt x="0" y="0"/>
                  </a:cubicBezTo>
                </a:path>
              </a:pathLst>
            </a:custGeom>
            <a:noFill/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Freeform 43"/>
            <p:cNvSpPr>
              <a:spLocks/>
            </p:cNvSpPr>
            <p:nvPr/>
          </p:nvSpPr>
          <p:spPr bwMode="auto">
            <a:xfrm>
              <a:off x="3310" y="3537"/>
              <a:ext cx="1376" cy="532"/>
            </a:xfrm>
            <a:custGeom>
              <a:avLst/>
              <a:gdLst>
                <a:gd name="T0" fmla="*/ 0 w 1376"/>
                <a:gd name="T1" fmla="*/ 519 h 532"/>
                <a:gd name="T2" fmla="*/ 1152 w 1376"/>
                <a:gd name="T3" fmla="*/ 446 h 532"/>
                <a:gd name="T4" fmla="*/ 1347 w 1376"/>
                <a:gd name="T5" fmla="*/ 0 h 532"/>
                <a:gd name="T6" fmla="*/ 0 60000 65536"/>
                <a:gd name="T7" fmla="*/ 0 60000 65536"/>
                <a:gd name="T8" fmla="*/ 0 60000 65536"/>
                <a:gd name="T9" fmla="*/ 0 w 1376"/>
                <a:gd name="T10" fmla="*/ 0 h 532"/>
                <a:gd name="T11" fmla="*/ 1376 w 1376"/>
                <a:gd name="T12" fmla="*/ 532 h 5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6" h="532">
                  <a:moveTo>
                    <a:pt x="0" y="519"/>
                  </a:moveTo>
                  <a:cubicBezTo>
                    <a:pt x="464" y="525"/>
                    <a:pt x="928" y="532"/>
                    <a:pt x="1152" y="446"/>
                  </a:cubicBezTo>
                  <a:cubicBezTo>
                    <a:pt x="1376" y="360"/>
                    <a:pt x="1361" y="180"/>
                    <a:pt x="1347" y="0"/>
                  </a:cubicBezTo>
                </a:path>
              </a:pathLst>
            </a:custGeom>
            <a:noFill/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Freeform 44"/>
            <p:cNvSpPr>
              <a:spLocks/>
            </p:cNvSpPr>
            <p:nvPr/>
          </p:nvSpPr>
          <p:spPr bwMode="auto">
            <a:xfrm>
              <a:off x="957" y="2442"/>
              <a:ext cx="1323" cy="787"/>
            </a:xfrm>
            <a:custGeom>
              <a:avLst/>
              <a:gdLst>
                <a:gd name="T0" fmla="*/ 0 w 1323"/>
                <a:gd name="T1" fmla="*/ 787 h 787"/>
                <a:gd name="T2" fmla="*/ 430 w 1323"/>
                <a:gd name="T3" fmla="*/ 138 h 787"/>
                <a:gd name="T4" fmla="*/ 1323 w 1323"/>
                <a:gd name="T5" fmla="*/ 0 h 787"/>
                <a:gd name="T6" fmla="*/ 0 60000 65536"/>
                <a:gd name="T7" fmla="*/ 0 60000 65536"/>
                <a:gd name="T8" fmla="*/ 0 60000 65536"/>
                <a:gd name="T9" fmla="*/ 0 w 1323"/>
                <a:gd name="T10" fmla="*/ 0 h 787"/>
                <a:gd name="T11" fmla="*/ 1323 w 1323"/>
                <a:gd name="T12" fmla="*/ 787 h 7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23" h="787">
                  <a:moveTo>
                    <a:pt x="0" y="787"/>
                  </a:moveTo>
                  <a:cubicBezTo>
                    <a:pt x="105" y="528"/>
                    <a:pt x="210" y="269"/>
                    <a:pt x="430" y="138"/>
                  </a:cubicBezTo>
                  <a:cubicBezTo>
                    <a:pt x="650" y="7"/>
                    <a:pt x="986" y="3"/>
                    <a:pt x="1323" y="0"/>
                  </a:cubicBezTo>
                </a:path>
              </a:pathLst>
            </a:custGeom>
            <a:noFill/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7" name="Freeform 45"/>
            <p:cNvSpPr>
              <a:spLocks/>
            </p:cNvSpPr>
            <p:nvPr/>
          </p:nvSpPr>
          <p:spPr bwMode="auto">
            <a:xfrm>
              <a:off x="2921" y="2421"/>
              <a:ext cx="1703" cy="832"/>
            </a:xfrm>
            <a:custGeom>
              <a:avLst/>
              <a:gdLst>
                <a:gd name="T0" fmla="*/ 1703 w 1703"/>
                <a:gd name="T1" fmla="*/ 832 h 832"/>
                <a:gd name="T2" fmla="*/ 1225 w 1703"/>
                <a:gd name="T3" fmla="*/ 134 h 832"/>
                <a:gd name="T4" fmla="*/ 0 w 1703"/>
                <a:gd name="T5" fmla="*/ 29 h 832"/>
                <a:gd name="T6" fmla="*/ 0 60000 65536"/>
                <a:gd name="T7" fmla="*/ 0 60000 65536"/>
                <a:gd name="T8" fmla="*/ 0 60000 65536"/>
                <a:gd name="T9" fmla="*/ 0 w 1703"/>
                <a:gd name="T10" fmla="*/ 0 h 832"/>
                <a:gd name="T11" fmla="*/ 1703 w 1703"/>
                <a:gd name="T12" fmla="*/ 832 h 8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3" h="832">
                  <a:moveTo>
                    <a:pt x="1703" y="832"/>
                  </a:moveTo>
                  <a:cubicBezTo>
                    <a:pt x="1606" y="550"/>
                    <a:pt x="1509" y="268"/>
                    <a:pt x="1225" y="134"/>
                  </a:cubicBezTo>
                  <a:cubicBezTo>
                    <a:pt x="941" y="0"/>
                    <a:pt x="470" y="14"/>
                    <a:pt x="0" y="29"/>
                  </a:cubicBezTo>
                </a:path>
              </a:pathLst>
            </a:custGeom>
            <a:noFill/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8" name="Text Box 47"/>
            <p:cNvSpPr txBox="1">
              <a:spLocks noChangeArrowheads="1"/>
            </p:cNvSpPr>
            <p:nvPr/>
          </p:nvSpPr>
          <p:spPr bwMode="auto">
            <a:xfrm>
              <a:off x="4692" y="2437"/>
              <a:ext cx="90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</a:rPr>
                <a:t>n</a:t>
              </a:r>
              <a:r>
                <a:rPr lang="en-US" sz="2400" baseline="30000">
                  <a:solidFill>
                    <a:schemeClr val="tx1"/>
                  </a:solidFill>
                </a:rPr>
                <a:t>m</a:t>
              </a:r>
              <a:r>
                <a:rPr lang="en-US" sz="2400">
                  <a:solidFill>
                    <a:schemeClr val="tx1"/>
                  </a:solidFill>
                </a:rPr>
                <a:t> states</a:t>
              </a:r>
            </a:p>
          </p:txBody>
        </p:sp>
      </p:grpSp>
      <p:sp>
        <p:nvSpPr>
          <p:cNvPr id="50" name="Rectangle 2"/>
          <p:cNvSpPr txBox="1">
            <a:spLocks noChangeArrowheads="1"/>
          </p:cNvSpPr>
          <p:nvPr/>
        </p:nvSpPr>
        <p:spPr bwMode="auto">
          <a:xfrm>
            <a:off x="842963" y="91440"/>
            <a:ext cx="7466012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487" tIns="44450" rIns="90487" bIns="44450" anchor="ctr"/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4400" kern="0" dirty="0">
                <a:latin typeface="+mj-lt"/>
                <a:ea typeface="+mj-ea"/>
                <a:cs typeface="+mj-cs"/>
              </a:rPr>
              <a:t>Main Disadvantage (Cont.)</a:t>
            </a: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DBA-5774-4AC5-BD5B-B667140390F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2050</TotalTime>
  <Words>1482</Words>
  <Application>Microsoft Macintosh PowerPoint</Application>
  <PresentationFormat>On-screen Show (4:3)</PresentationFormat>
  <Paragraphs>358</Paragraphs>
  <Slides>32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Bitmap Image</vt:lpstr>
      <vt:lpstr>PowerPoint Presentation</vt:lpstr>
      <vt:lpstr>   Intel Pentium FDIV Bug</vt:lpstr>
      <vt:lpstr>Turing's Quote on Program Verification</vt:lpstr>
      <vt:lpstr>    Temporal Logic Model Checking</vt:lpstr>
      <vt:lpstr>   Advantages of Model Checking </vt:lpstr>
      <vt:lpstr>Model Checking NASA Missions</vt:lpstr>
      <vt:lpstr>Model Checking in Industry</vt:lpstr>
      <vt:lpstr>      Main Disadvantage</vt:lpstr>
      <vt:lpstr>PowerPoint Presentation</vt:lpstr>
      <vt:lpstr>PowerPoint Presentation</vt:lpstr>
      <vt:lpstr>LTL - Linear Time Logic (Pn 77)</vt:lpstr>
      <vt:lpstr>LTL - Linear Time Logic (Pn 77)</vt:lpstr>
      <vt:lpstr>LTL - Linear Time Logic (Pn 77)</vt:lpstr>
      <vt:lpstr>LTL - Linear Time Logic (Pn 77)</vt:lpstr>
      <vt:lpstr>LTL - Linear Time Logic (Pn 77)</vt:lpstr>
      <vt:lpstr>  Model Checking Problem</vt:lpstr>
      <vt:lpstr>Trivial Example</vt:lpstr>
      <vt:lpstr>Temporal Logic and Model Checking</vt:lpstr>
      <vt:lpstr>Four Big Breakthroughs in Model Checking! </vt:lpstr>
      <vt:lpstr>Four Big Breakthroughs in Model Checking! </vt:lpstr>
      <vt:lpstr>Four Big Breakthroughs in Model Checking! </vt:lpstr>
      <vt:lpstr>Four Big Breakthroughs in Model Checking! </vt:lpstr>
      <vt:lpstr>PowerPoint Presentation</vt:lpstr>
      <vt:lpstr>Four Big Breakthroughs in Model Checking (Cont.)</vt:lpstr>
      <vt:lpstr>CEGAR Counter Example-Guided Abstraction Refinement</vt:lpstr>
      <vt:lpstr>Future Challenge  Is it possible to model check software?</vt:lpstr>
      <vt:lpstr>Software Example: Device Driver Code</vt:lpstr>
      <vt:lpstr>Model Checking Cyber-Physical Systems</vt:lpstr>
      <vt:lpstr>Example: Cardiac Cells Model  [Radu et al.  CAV 2011]</vt:lpstr>
      <vt:lpstr>Example: The Kepler Conjecture</vt:lpstr>
      <vt:lpstr>Future Challenge: Can We Debug This Circuit?</vt:lpstr>
      <vt:lpstr>  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Checking and the Curse of Dimensionality</dc:title>
  <dc:creator>Edmund M. Clarke</dc:creator>
  <cp:lastModifiedBy>CMU SCS</cp:lastModifiedBy>
  <cp:revision>114</cp:revision>
  <cp:lastPrinted>2013-08-15T20:10:40Z</cp:lastPrinted>
  <dcterms:created xsi:type="dcterms:W3CDTF">2013-08-21T14:25:18Z</dcterms:created>
  <dcterms:modified xsi:type="dcterms:W3CDTF">2014-03-03T18:13:21Z</dcterms:modified>
</cp:coreProperties>
</file>